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83"/>
  </p:notesMasterIdLst>
  <p:sldIdLst>
    <p:sldId id="256" r:id="rId2"/>
    <p:sldId id="258" r:id="rId3"/>
    <p:sldId id="257" r:id="rId4"/>
    <p:sldId id="259" r:id="rId5"/>
    <p:sldId id="302" r:id="rId6"/>
    <p:sldId id="305" r:id="rId7"/>
    <p:sldId id="304" r:id="rId8"/>
    <p:sldId id="307" r:id="rId9"/>
    <p:sldId id="262" r:id="rId10"/>
    <p:sldId id="308" r:id="rId11"/>
    <p:sldId id="309" r:id="rId12"/>
    <p:sldId id="283" r:id="rId13"/>
    <p:sldId id="317" r:id="rId14"/>
    <p:sldId id="318" r:id="rId15"/>
    <p:sldId id="319" r:id="rId16"/>
    <p:sldId id="325" r:id="rId17"/>
    <p:sldId id="296" r:id="rId18"/>
    <p:sldId id="331" r:id="rId19"/>
    <p:sldId id="320" r:id="rId20"/>
    <p:sldId id="297" r:id="rId21"/>
    <p:sldId id="299" r:id="rId22"/>
    <p:sldId id="358" r:id="rId23"/>
    <p:sldId id="298" r:id="rId24"/>
    <p:sldId id="361" r:id="rId25"/>
    <p:sldId id="359" r:id="rId26"/>
    <p:sldId id="324" r:id="rId27"/>
    <p:sldId id="329" r:id="rId28"/>
    <p:sldId id="332" r:id="rId29"/>
    <p:sldId id="333" r:id="rId30"/>
    <p:sldId id="328" r:id="rId31"/>
    <p:sldId id="339" r:id="rId32"/>
    <p:sldId id="342" r:id="rId33"/>
    <p:sldId id="347" r:id="rId34"/>
    <p:sldId id="350" r:id="rId35"/>
    <p:sldId id="343" r:id="rId36"/>
    <p:sldId id="353" r:id="rId37"/>
    <p:sldId id="344" r:id="rId38"/>
    <p:sldId id="354" r:id="rId39"/>
    <p:sldId id="334" r:id="rId40"/>
    <p:sldId id="345" r:id="rId41"/>
    <p:sldId id="346" r:id="rId42"/>
    <p:sldId id="355" r:id="rId43"/>
    <p:sldId id="356" r:id="rId44"/>
    <p:sldId id="301" r:id="rId45"/>
    <p:sldId id="321" r:id="rId46"/>
    <p:sldId id="363" r:id="rId47"/>
    <p:sldId id="364" r:id="rId48"/>
    <p:sldId id="365" r:id="rId49"/>
    <p:sldId id="367" r:id="rId50"/>
    <p:sldId id="366" r:id="rId51"/>
    <p:sldId id="368" r:id="rId52"/>
    <p:sldId id="371" r:id="rId53"/>
    <p:sldId id="382" r:id="rId54"/>
    <p:sldId id="383" r:id="rId55"/>
    <p:sldId id="384" r:id="rId56"/>
    <p:sldId id="387" r:id="rId57"/>
    <p:sldId id="389" r:id="rId58"/>
    <p:sldId id="323" r:id="rId59"/>
    <p:sldId id="390" r:id="rId60"/>
    <p:sldId id="391" r:id="rId61"/>
    <p:sldId id="374" r:id="rId62"/>
    <p:sldId id="357" r:id="rId63"/>
    <p:sldId id="376" r:id="rId64"/>
    <p:sldId id="385" r:id="rId65"/>
    <p:sldId id="386" r:id="rId66"/>
    <p:sldId id="378" r:id="rId67"/>
    <p:sldId id="392" r:id="rId68"/>
    <p:sldId id="394" r:id="rId69"/>
    <p:sldId id="393" r:id="rId70"/>
    <p:sldId id="379" r:id="rId71"/>
    <p:sldId id="401" r:id="rId72"/>
    <p:sldId id="263" r:id="rId73"/>
    <p:sldId id="400" r:id="rId74"/>
    <p:sldId id="399" r:id="rId75"/>
    <p:sldId id="398" r:id="rId76"/>
    <p:sldId id="402" r:id="rId77"/>
    <p:sldId id="377" r:id="rId78"/>
    <p:sldId id="395" r:id="rId79"/>
    <p:sldId id="403" r:id="rId80"/>
    <p:sldId id="316" r:id="rId81"/>
    <p:sldId id="314" r:id="rId8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AEFF"/>
    <a:srgbClr val="F9D730"/>
    <a:srgbClr val="BD73FF"/>
    <a:srgbClr val="38C671"/>
    <a:srgbClr val="2A9051"/>
    <a:srgbClr val="FFECD4"/>
    <a:srgbClr val="FFEBAD"/>
    <a:srgbClr val="FFE077"/>
    <a:srgbClr val="FFDC2D"/>
    <a:srgbClr val="9014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DB45AD-9341-407D-9A44-FF852F09265E}">
  <a:tblStyle styleId="{80DB45AD-9341-407D-9A44-FF852F0926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/>
    <p:restoredTop sz="94574"/>
  </p:normalViewPr>
  <p:slideViewPr>
    <p:cSldViewPr snapToGrid="0" snapToObjects="1">
      <p:cViewPr varScale="1">
        <p:scale>
          <a:sx n="118" d="100"/>
          <a:sy n="118" d="100"/>
        </p:scale>
        <p:origin x="20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55919b59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55919b59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55919b59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55919b59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5373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755919b59_2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755919b59_2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319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141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168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881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495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177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423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075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9615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0709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588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83190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12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994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502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389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713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8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284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5290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013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936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1029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0602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154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940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936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93532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0805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35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07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423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337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363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29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2450392" y="921250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2145592" y="616450"/>
            <a:ext cx="6411650" cy="3910600"/>
          </a:xfrm>
          <a:custGeom>
            <a:avLst/>
            <a:gdLst/>
            <a:ahLst/>
            <a:cxnLst/>
            <a:rect l="l" t="t" r="r" b="b"/>
            <a:pathLst>
              <a:path w="256466" h="156424" extrusionOk="0">
                <a:moveTo>
                  <a:pt x="39612" y="0"/>
                </a:moveTo>
                <a:lnTo>
                  <a:pt x="39612" y="26023"/>
                </a:lnTo>
                <a:lnTo>
                  <a:pt x="0" y="23918"/>
                </a:lnTo>
                <a:lnTo>
                  <a:pt x="40190" y="61876"/>
                </a:lnTo>
                <a:lnTo>
                  <a:pt x="40190" y="156424"/>
                </a:lnTo>
                <a:lnTo>
                  <a:pt x="256466" y="139076"/>
                </a:lnTo>
                <a:lnTo>
                  <a:pt x="248659" y="1995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707242" y="2068650"/>
            <a:ext cx="4271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4101805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4101805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636411" y="805752"/>
            <a:ext cx="4003809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710526" y="1545942"/>
            <a:ext cx="3784355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183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2475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74251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6"/>
          <p:cNvSpPr/>
          <p:nvPr/>
        </p:nvSpPr>
        <p:spPr>
          <a:xfrm>
            <a:off x="734600" y="763500"/>
            <a:ext cx="4167906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7" name="Google Shape;37;p6"/>
          <p:cNvSpPr/>
          <p:nvPr/>
        </p:nvSpPr>
        <p:spPr>
          <a:xfrm>
            <a:off x="506000" y="534900"/>
            <a:ext cx="4167906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 rot="161729">
            <a:off x="978161" y="796153"/>
            <a:ext cx="3595600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35336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bg>
      <p:bgPr>
        <a:solidFill>
          <a:srgbClr val="24965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6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78161" y="796153"/>
            <a:ext cx="3595600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1073625" y="1550125"/>
            <a:ext cx="3396300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×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×"/>
              <a:defRPr sz="22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0358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solidFill>
          <a:schemeClr val="accent6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8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8"/>
          <p:cNvSpPr/>
          <p:nvPr/>
        </p:nvSpPr>
        <p:spPr>
          <a:xfrm>
            <a:off x="734600" y="763500"/>
            <a:ext cx="4520688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>
            <a:off x="506000" y="534900"/>
            <a:ext cx="4367451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 rot="161729">
            <a:off x="978158" y="796309"/>
            <a:ext cx="3602222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2411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824BB0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 descr="comic-03.pn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blank1">
    <p:bg>
      <p:bgPr>
        <a:solidFill>
          <a:schemeClr val="accent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10819E-A559-9144-9BE9-86334E090848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819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 rot="169468" flipH="1">
            <a:off x="3608972" y="6461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69468" flipH="1">
            <a:off x="3380372" y="417596"/>
            <a:ext cx="5247975" cy="3809532"/>
          </a:xfrm>
          <a:prstGeom prst="wedgeEllipseCallout">
            <a:avLst>
              <a:gd name="adj1" fmla="val -42509"/>
              <a:gd name="adj2" fmla="val 62980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0F5480-D06C-F640-953A-49DDB0B8DF1E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7" name="Google Shape;10;p2" descr="comic-04.png">
            <a:extLst>
              <a:ext uri="{FF2B5EF4-FFF2-40B4-BE49-F238E27FC236}">
                <a16:creationId xmlns:a16="http://schemas.microsoft.com/office/drawing/2014/main" id="{86FEE875-BC6F-AC4E-867F-0F9EFFBD8188}"/>
              </a:ext>
            </a:extLst>
          </p:cNvPr>
          <p:cNvPicPr preferRelativeResize="0"/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5025480"/>
      </p:ext>
    </p:extLst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 userDrawn="1">
  <p:cSld name="1_Subtitle">
    <p:bg>
      <p:bgPr>
        <a:solidFill>
          <a:schemeClr val="accent4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 descr="comic-04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28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0386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 userDrawn="1">
  <p:cSld name="1_Quote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 descr="comic-02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Bangers"/>
                <a:ea typeface="Bangers"/>
                <a:cs typeface="Bangers"/>
                <a:sym typeface="Bangers"/>
              </a:defRPr>
            </a:lvl1pPr>
            <a:lvl2pPr lvl="1">
              <a:buNone/>
              <a:defRPr>
                <a:latin typeface="Bangers"/>
                <a:ea typeface="Bangers"/>
                <a:cs typeface="Bangers"/>
                <a:sym typeface="Bangers"/>
              </a:defRPr>
            </a:lvl2pPr>
            <a:lvl3pPr lvl="2">
              <a:buNone/>
              <a:defRPr>
                <a:latin typeface="Bangers"/>
                <a:ea typeface="Bangers"/>
                <a:cs typeface="Bangers"/>
                <a:sym typeface="Bangers"/>
              </a:defRPr>
            </a:lvl3pPr>
            <a:lvl4pPr lvl="3">
              <a:buNone/>
              <a:defRPr>
                <a:latin typeface="Bangers"/>
                <a:ea typeface="Bangers"/>
                <a:cs typeface="Bangers"/>
                <a:sym typeface="Bangers"/>
              </a:defRPr>
            </a:lvl4pPr>
            <a:lvl5pPr lvl="4">
              <a:buNone/>
              <a:defRPr>
                <a:latin typeface="Bangers"/>
                <a:ea typeface="Bangers"/>
                <a:cs typeface="Bangers"/>
                <a:sym typeface="Bangers"/>
              </a:defRPr>
            </a:lvl5pPr>
            <a:lvl6pPr lvl="5">
              <a:buNone/>
              <a:defRPr>
                <a:latin typeface="Bangers"/>
                <a:ea typeface="Bangers"/>
                <a:cs typeface="Bangers"/>
                <a:sym typeface="Bangers"/>
              </a:defRPr>
            </a:lvl6pPr>
            <a:lvl7pPr lvl="6">
              <a:buNone/>
              <a:defRPr>
                <a:latin typeface="Bangers"/>
                <a:ea typeface="Bangers"/>
                <a:cs typeface="Bangers"/>
                <a:sym typeface="Bangers"/>
              </a:defRPr>
            </a:lvl7pPr>
            <a:lvl8pPr lvl="7">
              <a:buNone/>
              <a:defRPr>
                <a:latin typeface="Bangers"/>
                <a:ea typeface="Bangers"/>
                <a:cs typeface="Bangers"/>
                <a:sym typeface="Bangers"/>
              </a:defRPr>
            </a:lvl8pPr>
            <a:lvl9pPr lvl="8">
              <a:buNone/>
              <a:defRPr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" name="Google Shape;30;p5">
            <a:extLst>
              <a:ext uri="{FF2B5EF4-FFF2-40B4-BE49-F238E27FC236}">
                <a16:creationId xmlns:a16="http://schemas.microsoft.com/office/drawing/2014/main" id="{BF1A3DB5-E2D0-B447-BC2B-138CF2903E0F}"/>
              </a:ext>
            </a:extLst>
          </p:cNvPr>
          <p:cNvSpPr/>
          <p:nvPr userDrawn="1"/>
        </p:nvSpPr>
        <p:spPr>
          <a:xfrm>
            <a:off x="506000" y="534900"/>
            <a:ext cx="4101805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" name="Google Shape;31;p5">
            <a:extLst>
              <a:ext uri="{FF2B5EF4-FFF2-40B4-BE49-F238E27FC236}">
                <a16:creationId xmlns:a16="http://schemas.microsoft.com/office/drawing/2014/main" id="{165CC8EC-146E-8243-84BF-EA4CC1177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729">
            <a:off x="636411" y="805752"/>
            <a:ext cx="4003809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6" name="Google Shape;32;p5">
            <a:extLst>
              <a:ext uri="{FF2B5EF4-FFF2-40B4-BE49-F238E27FC236}">
                <a16:creationId xmlns:a16="http://schemas.microsoft.com/office/drawing/2014/main" id="{3C0BC445-E3CD-EA48-AEAC-636F483940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0526" y="1545942"/>
            <a:ext cx="3784355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390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bg>
      <p:bgPr>
        <a:solidFill>
          <a:schemeClr val="accent3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5" descr="comic-01.png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734600" y="763500"/>
            <a:ext cx="4859577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30" name="Google Shape;30;p5"/>
          <p:cNvSpPr/>
          <p:nvPr/>
        </p:nvSpPr>
        <p:spPr>
          <a:xfrm>
            <a:off x="506000" y="534900"/>
            <a:ext cx="4859577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4755897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×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×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×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6300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A7E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52050" y="1545942"/>
            <a:ext cx="7710900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 algn="r">
              <a:buNone/>
              <a:defRPr sz="1200">
                <a:solidFill>
                  <a:srgbClr val="FFFFFF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3" r:id="rId2"/>
    <p:sldLayoutId id="2147483649" r:id="rId3"/>
    <p:sldLayoutId id="2147483664" r:id="rId4"/>
    <p:sldLayoutId id="2147483658" r:id="rId5"/>
    <p:sldLayoutId id="2147483660" r:id="rId6"/>
    <p:sldLayoutId id="2147483667" r:id="rId7"/>
    <p:sldLayoutId id="2147483651" r:id="rId8"/>
    <p:sldLayoutId id="2147483662" r:id="rId9"/>
    <p:sldLayoutId id="2147483666" r:id="rId10"/>
    <p:sldLayoutId id="2147483661" r:id="rId11"/>
    <p:sldLayoutId id="2147483652" r:id="rId12"/>
    <p:sldLayoutId id="2147483665" r:id="rId13"/>
    <p:sldLayoutId id="2147483668" r:id="rId14"/>
    <p:sldLayoutId id="2147483654" r:id="rId15"/>
    <p:sldLayoutId id="2147483659" r:id="rId16"/>
    <p:sldLayoutId id="2147483656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https://miro.medium.com/max/2000/1*XBniQaktg0JXLsVWwOTUQA.jpe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https://miro.medium.com/max/2000/1*XBniQaktg0JXLsVWwOTUQA.jpe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https://miro.medium.com/max/2000/1*XBniQaktg0JXLsVWwOTUQA.jpe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0;p20">
            <a:extLst>
              <a:ext uri="{FF2B5EF4-FFF2-40B4-BE49-F238E27FC236}">
                <a16:creationId xmlns:a16="http://schemas.microsoft.com/office/drawing/2014/main" id="{B17550D2-7E81-EB47-9364-FC3EFB5D48CF}"/>
              </a:ext>
            </a:extLst>
          </p:cNvPr>
          <p:cNvSpPr txBox="1">
            <a:spLocks/>
          </p:cNvSpPr>
          <p:nvPr/>
        </p:nvSpPr>
        <p:spPr>
          <a:xfrm rot="161682">
            <a:off x="3524665" y="976793"/>
            <a:ext cx="4938961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6600" dirty="0"/>
              <a:t>Emojis: More than just a cute face!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85F6DD-ABC9-BE43-B162-57427A841EA1}"/>
              </a:ext>
            </a:extLst>
          </p:cNvPr>
          <p:cNvSpPr/>
          <p:nvPr/>
        </p:nvSpPr>
        <p:spPr>
          <a:xfrm>
            <a:off x="246942" y="2289319"/>
            <a:ext cx="2623930" cy="25762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51;p20">
            <a:extLst>
              <a:ext uri="{FF2B5EF4-FFF2-40B4-BE49-F238E27FC236}">
                <a16:creationId xmlns:a16="http://schemas.microsoft.com/office/drawing/2014/main" id="{BC1D3EE7-5BEC-7543-846B-B2C8F677FE79}"/>
              </a:ext>
            </a:extLst>
          </p:cNvPr>
          <p:cNvSpPr txBox="1">
            <a:spLocks/>
          </p:cNvSpPr>
          <p:nvPr/>
        </p:nvSpPr>
        <p:spPr>
          <a:xfrm>
            <a:off x="332501" y="2289319"/>
            <a:ext cx="2452811" cy="231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dirty="0"/>
              <a:t>Processing and analysis of emojis as natural language in digital content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D81EC1-3B58-924D-87F6-382EEA871D7F}"/>
              </a:ext>
            </a:extLst>
          </p:cNvPr>
          <p:cNvSpPr/>
          <p:nvPr/>
        </p:nvSpPr>
        <p:spPr>
          <a:xfrm>
            <a:off x="826935" y="389613"/>
            <a:ext cx="1195696" cy="1186505"/>
          </a:xfrm>
          <a:prstGeom prst="ellipse">
            <a:avLst/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F4D8A-9108-0E4D-ACFF-4751B814403F}"/>
              </a:ext>
            </a:extLst>
          </p:cNvPr>
          <p:cNvSpPr txBox="1"/>
          <p:nvPr/>
        </p:nvSpPr>
        <p:spPr>
          <a:xfrm>
            <a:off x="689286" y="285909"/>
            <a:ext cx="1534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🤣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" name="Picture 7" descr="The Original NTT DOCOMO Emoji Set Has Been Added to The Museum of ...">
            <a:extLst>
              <a:ext uri="{FF2B5EF4-FFF2-40B4-BE49-F238E27FC236}">
                <a16:creationId xmlns:a16="http://schemas.microsoft.com/office/drawing/2014/main" id="{B97202E8-2C26-D840-8A27-7D83C9D5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5" y="944196"/>
            <a:ext cx="7710049" cy="314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5AC41C-45BB-1B46-B5B7-F2DBE9A68A3F}"/>
              </a:ext>
            </a:extLst>
          </p:cNvPr>
          <p:cNvSpPr txBox="1"/>
          <p:nvPr/>
        </p:nvSpPr>
        <p:spPr>
          <a:xfrm>
            <a:off x="5082524" y="4085327"/>
            <a:ext cx="3474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Original emoji from 1999, MOMA.</a:t>
            </a:r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436491" y="4154665"/>
            <a:ext cx="509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Where are the smileys? 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24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" name="Picture 7" descr="The Original NTT DOCOMO Emoji Set Has Been Added to The Museum of ...">
            <a:extLst>
              <a:ext uri="{FF2B5EF4-FFF2-40B4-BE49-F238E27FC236}">
                <a16:creationId xmlns:a16="http://schemas.microsoft.com/office/drawing/2014/main" id="{B97202E8-2C26-D840-8A27-7D83C9D5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5" y="944196"/>
            <a:ext cx="7710049" cy="314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5AC41C-45BB-1B46-B5B7-F2DBE9A68A3F}"/>
              </a:ext>
            </a:extLst>
          </p:cNvPr>
          <p:cNvSpPr txBox="1"/>
          <p:nvPr/>
        </p:nvSpPr>
        <p:spPr>
          <a:xfrm>
            <a:off x="5082524" y="4085327"/>
            <a:ext cx="3474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Original emoji from 1999, MOMA.</a:t>
            </a:r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436491" y="4154665"/>
            <a:ext cx="509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Where are the smileys? 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0CEEF639-8F41-2940-8791-1F97509E6509}"/>
              </a:ext>
            </a:extLst>
          </p:cNvPr>
          <p:cNvSpPr/>
          <p:nvPr/>
        </p:nvSpPr>
        <p:spPr>
          <a:xfrm>
            <a:off x="5225142" y="3034603"/>
            <a:ext cx="1808703" cy="411982"/>
          </a:xfrm>
          <a:prstGeom prst="frame">
            <a:avLst/>
          </a:prstGeom>
          <a:solidFill>
            <a:schemeClr val="tx1"/>
          </a:solidFill>
          <a:ln>
            <a:solidFill>
              <a:srgbClr val="F9D7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771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34;p18">
            <a:extLst>
              <a:ext uri="{FF2B5EF4-FFF2-40B4-BE49-F238E27FC236}">
                <a16:creationId xmlns:a16="http://schemas.microsoft.com/office/drawing/2014/main" id="{E78B7E96-A9B8-BB48-AE6D-FA8E7983F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Unicode</a:t>
            </a:r>
            <a:endParaRPr dirty="0"/>
          </a:p>
        </p:txBody>
      </p:sp>
      <p:sp>
        <p:nvSpPr>
          <p:cNvPr id="1035" name="Google Shape;103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122" name="Picture 2" descr="upload.wikimedia.org/wikipedia/commons/thumb/0/...">
            <a:extLst>
              <a:ext uri="{FF2B5EF4-FFF2-40B4-BE49-F238E27FC236}">
                <a16:creationId xmlns:a16="http://schemas.microsoft.com/office/drawing/2014/main" id="{7E80D7E7-DED5-2448-AE89-86358FFD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9" y="834013"/>
            <a:ext cx="3155770" cy="37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Google Shape;142;p19">
            <a:extLst>
              <a:ext uri="{FF2B5EF4-FFF2-40B4-BE49-F238E27FC236}">
                <a16:creationId xmlns:a16="http://schemas.microsoft.com/office/drawing/2014/main" id="{AF10C702-6565-A84B-857C-2A9024AAA8AB}"/>
              </a:ext>
            </a:extLst>
          </p:cNvPr>
          <p:cNvSpPr txBox="1">
            <a:spLocks/>
          </p:cNvSpPr>
          <p:nvPr/>
        </p:nvSpPr>
        <p:spPr>
          <a:xfrm>
            <a:off x="902950" y="1556175"/>
            <a:ext cx="3693312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Universal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Standards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Interoperability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Approves new emojis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400" dirty="0">
              <a:solidFill>
                <a:schemeClr val="dk1"/>
              </a:solidFill>
              <a:latin typeface="Sniglet"/>
              <a:sym typeface="Snigle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34;p18">
            <a:extLst>
              <a:ext uri="{FF2B5EF4-FFF2-40B4-BE49-F238E27FC236}">
                <a16:creationId xmlns:a16="http://schemas.microsoft.com/office/drawing/2014/main" id="{E78B7E96-A9B8-BB48-AE6D-FA8E7983F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Unicode</a:t>
            </a:r>
            <a:endParaRPr dirty="0"/>
          </a:p>
        </p:txBody>
      </p:sp>
      <p:sp>
        <p:nvSpPr>
          <p:cNvPr id="1035" name="Google Shape;103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5122" name="Picture 2" descr="upload.wikimedia.org/wikipedia/commons/thumb/0/...">
            <a:extLst>
              <a:ext uri="{FF2B5EF4-FFF2-40B4-BE49-F238E27FC236}">
                <a16:creationId xmlns:a16="http://schemas.microsoft.com/office/drawing/2014/main" id="{7E80D7E7-DED5-2448-AE89-86358FFD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9" y="834013"/>
            <a:ext cx="3155770" cy="37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Google Shape;142;p19">
            <a:extLst>
              <a:ext uri="{FF2B5EF4-FFF2-40B4-BE49-F238E27FC236}">
                <a16:creationId xmlns:a16="http://schemas.microsoft.com/office/drawing/2014/main" id="{AF10C702-6565-A84B-857C-2A9024AAA8AB}"/>
              </a:ext>
            </a:extLst>
          </p:cNvPr>
          <p:cNvSpPr txBox="1">
            <a:spLocks/>
          </p:cNvSpPr>
          <p:nvPr/>
        </p:nvSpPr>
        <p:spPr>
          <a:xfrm>
            <a:off x="902950" y="1556175"/>
            <a:ext cx="3693312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Universal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Standards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Interoperability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Approves new emojis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400" dirty="0">
              <a:solidFill>
                <a:schemeClr val="dk1"/>
              </a:solidFill>
              <a:latin typeface="Sniglet"/>
              <a:sym typeface="Snigle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8975D-218F-394C-9190-8EB75ACA3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01" y="270962"/>
            <a:ext cx="4782029" cy="4601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16C3E2-0EC6-9148-800A-3F3264DBEB51}"/>
              </a:ext>
            </a:extLst>
          </p:cNvPr>
          <p:cNvSpPr txBox="1"/>
          <p:nvPr/>
        </p:nvSpPr>
        <p:spPr>
          <a:xfrm>
            <a:off x="1195754" y="4872537"/>
            <a:ext cx="4109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http://</a:t>
            </a:r>
            <a:r>
              <a:rPr lang="en-US" sz="800" dirty="0" err="1">
                <a:solidFill>
                  <a:schemeClr val="bg1"/>
                </a:solidFill>
              </a:rPr>
              <a:t>blog.unicode.org</a:t>
            </a:r>
            <a:r>
              <a:rPr lang="en-US" sz="800" dirty="0">
                <a:solidFill>
                  <a:schemeClr val="bg1"/>
                </a:solidFill>
              </a:rPr>
              <a:t>/2020/09/emoji-131-now-final-to-be-widely.html</a:t>
            </a:r>
          </a:p>
        </p:txBody>
      </p:sp>
    </p:spTree>
    <p:extLst>
      <p:ext uri="{BB962C8B-B14F-4D97-AF65-F5344CB8AC3E}">
        <p14:creationId xmlns:p14="http://schemas.microsoft.com/office/powerpoint/2010/main" val="2168734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134;p18">
            <a:extLst>
              <a:ext uri="{FF2B5EF4-FFF2-40B4-BE49-F238E27FC236}">
                <a16:creationId xmlns:a16="http://schemas.microsoft.com/office/drawing/2014/main" id="{E78B7E96-A9B8-BB48-AE6D-FA8E7983F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729">
            <a:off x="978158" y="796309"/>
            <a:ext cx="3602222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Unicode</a:t>
            </a:r>
            <a:endParaRPr dirty="0"/>
          </a:p>
        </p:txBody>
      </p:sp>
      <p:sp>
        <p:nvSpPr>
          <p:cNvPr id="1035" name="Google Shape;1035;p3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122" name="Picture 2" descr="upload.wikimedia.org/wikipedia/commons/thumb/0/...">
            <a:extLst>
              <a:ext uri="{FF2B5EF4-FFF2-40B4-BE49-F238E27FC236}">
                <a16:creationId xmlns:a16="http://schemas.microsoft.com/office/drawing/2014/main" id="{7E80D7E7-DED5-2448-AE89-86358FFDB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929" y="834013"/>
            <a:ext cx="3155770" cy="37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4" name="Google Shape;142;p19">
            <a:extLst>
              <a:ext uri="{FF2B5EF4-FFF2-40B4-BE49-F238E27FC236}">
                <a16:creationId xmlns:a16="http://schemas.microsoft.com/office/drawing/2014/main" id="{AF10C702-6565-A84B-857C-2A9024AAA8AB}"/>
              </a:ext>
            </a:extLst>
          </p:cNvPr>
          <p:cNvSpPr txBox="1">
            <a:spLocks/>
          </p:cNvSpPr>
          <p:nvPr/>
        </p:nvSpPr>
        <p:spPr>
          <a:xfrm>
            <a:off x="902950" y="1556175"/>
            <a:ext cx="3693312" cy="282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Universal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Standards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Interoperability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400" dirty="0">
                <a:solidFill>
                  <a:schemeClr val="dk1"/>
                </a:solidFill>
                <a:latin typeface="Sniglet"/>
                <a:sym typeface="Sniglet"/>
              </a:rPr>
              <a:t>Approves new emojis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endParaRPr lang="en-US" sz="2400" dirty="0">
              <a:solidFill>
                <a:schemeClr val="dk1"/>
              </a:solidFill>
              <a:latin typeface="Sniglet"/>
              <a:sym typeface="Snigle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6C3E2-0EC6-9148-800A-3F3264DBEB51}"/>
              </a:ext>
            </a:extLst>
          </p:cNvPr>
          <p:cNvSpPr txBox="1"/>
          <p:nvPr/>
        </p:nvSpPr>
        <p:spPr>
          <a:xfrm>
            <a:off x="4596261" y="4875283"/>
            <a:ext cx="41097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https://</a:t>
            </a:r>
            <a:r>
              <a:rPr lang="en-US" sz="800" dirty="0" err="1">
                <a:solidFill>
                  <a:schemeClr val="bg1"/>
                </a:solidFill>
              </a:rPr>
              <a:t>blog.emojipedia.org</a:t>
            </a:r>
            <a:r>
              <a:rPr lang="en-US" sz="800" dirty="0">
                <a:solidFill>
                  <a:schemeClr val="bg1"/>
                </a:solidFill>
              </a:rPr>
              <a:t>/217-new-emojis-in-final-list-for-2021/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BA6CB-6221-CC4F-98F2-2446D4D6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30" y="347001"/>
            <a:ext cx="8621063" cy="455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7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CFCA1C-5E2F-EA4F-A74E-CBDB15F788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23;p4">
            <a:extLst>
              <a:ext uri="{FF2B5EF4-FFF2-40B4-BE49-F238E27FC236}">
                <a16:creationId xmlns:a16="http://schemas.microsoft.com/office/drawing/2014/main" id="{DFF47460-AADB-C24C-9F74-0F056305BDEA}"/>
              </a:ext>
            </a:extLst>
          </p:cNvPr>
          <p:cNvSpPr/>
          <p:nvPr/>
        </p:nvSpPr>
        <p:spPr>
          <a:xfrm>
            <a:off x="673534" y="383512"/>
            <a:ext cx="3771181" cy="350520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5" name="Google Shape;24;p4">
            <a:extLst>
              <a:ext uri="{FF2B5EF4-FFF2-40B4-BE49-F238E27FC236}">
                <a16:creationId xmlns:a16="http://schemas.microsoft.com/office/drawing/2014/main" id="{5DF88526-9AEF-0D4C-8543-C4A04DB8C21A}"/>
              </a:ext>
            </a:extLst>
          </p:cNvPr>
          <p:cNvSpPr/>
          <p:nvPr/>
        </p:nvSpPr>
        <p:spPr>
          <a:xfrm>
            <a:off x="444934" y="231112"/>
            <a:ext cx="3771181" cy="350520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6" name="Google Shape;99;p15">
            <a:extLst>
              <a:ext uri="{FF2B5EF4-FFF2-40B4-BE49-F238E27FC236}">
                <a16:creationId xmlns:a16="http://schemas.microsoft.com/office/drawing/2014/main" id="{A18B50BC-ADB2-8F47-A935-E372152EC137}"/>
              </a:ext>
            </a:extLst>
          </p:cNvPr>
          <p:cNvSpPr txBox="1">
            <a:spLocks/>
          </p:cNvSpPr>
          <p:nvPr/>
        </p:nvSpPr>
        <p:spPr>
          <a:xfrm>
            <a:off x="1181639" y="1513496"/>
            <a:ext cx="2539167" cy="94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“Did you know there are over </a:t>
            </a:r>
            <a:r>
              <a:rPr lang="en-US" b="1" dirty="0">
                <a:solidFill>
                  <a:srgbClr val="6CCBF1"/>
                </a:solidFill>
              </a:rPr>
              <a:t>3,300</a:t>
            </a:r>
            <a:r>
              <a:rPr lang="en-US" dirty="0"/>
              <a:t> emojis across 9 categories and over 95 sub-categories!”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6557627-509E-DE41-80A8-2D8AAE4AA5B7}"/>
              </a:ext>
            </a:extLst>
          </p:cNvPr>
          <p:cNvGrpSpPr/>
          <p:nvPr/>
        </p:nvGrpSpPr>
        <p:grpSpPr>
          <a:xfrm>
            <a:off x="5113788" y="266441"/>
            <a:ext cx="2385184" cy="4610618"/>
            <a:chOff x="4526064" y="85937"/>
            <a:chExt cx="2385184" cy="4610618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460FA75-EDFB-1444-9B74-C6ECBE4EB163}"/>
                </a:ext>
              </a:extLst>
            </p:cNvPr>
            <p:cNvSpPr/>
            <p:nvPr/>
          </p:nvSpPr>
          <p:spPr>
            <a:xfrm>
              <a:off x="4948340" y="1586585"/>
              <a:ext cx="845048" cy="1597690"/>
            </a:xfrm>
            <a:custGeom>
              <a:avLst/>
              <a:gdLst>
                <a:gd name="connsiteX0" fmla="*/ 563365 w 563365"/>
                <a:gd name="connsiteY0" fmla="*/ 0 h 1065126"/>
                <a:gd name="connsiteX1" fmla="*/ 493027 w 563365"/>
                <a:gd name="connsiteY1" fmla="*/ 40194 h 1065126"/>
                <a:gd name="connsiteX2" fmla="*/ 462881 w 563365"/>
                <a:gd name="connsiteY2" fmla="*/ 70339 h 1065126"/>
                <a:gd name="connsiteX3" fmla="*/ 432736 w 563365"/>
                <a:gd name="connsiteY3" fmla="*/ 90436 h 1065126"/>
                <a:gd name="connsiteX4" fmla="*/ 382495 w 563365"/>
                <a:gd name="connsiteY4" fmla="*/ 150726 h 1065126"/>
                <a:gd name="connsiteX5" fmla="*/ 322205 w 563365"/>
                <a:gd name="connsiteY5" fmla="*/ 190919 h 1065126"/>
                <a:gd name="connsiteX6" fmla="*/ 271963 w 563365"/>
                <a:gd name="connsiteY6" fmla="*/ 251209 h 1065126"/>
                <a:gd name="connsiteX7" fmla="*/ 231769 w 563365"/>
                <a:gd name="connsiteY7" fmla="*/ 311499 h 1065126"/>
                <a:gd name="connsiteX8" fmla="*/ 201624 w 563365"/>
                <a:gd name="connsiteY8" fmla="*/ 371789 h 1065126"/>
                <a:gd name="connsiteX9" fmla="*/ 181528 w 563365"/>
                <a:gd name="connsiteY9" fmla="*/ 432079 h 1065126"/>
                <a:gd name="connsiteX10" fmla="*/ 171479 w 563365"/>
                <a:gd name="connsiteY10" fmla="*/ 462225 h 1065126"/>
                <a:gd name="connsiteX11" fmla="*/ 161431 w 563365"/>
                <a:gd name="connsiteY11" fmla="*/ 502418 h 1065126"/>
                <a:gd name="connsiteX12" fmla="*/ 141334 w 563365"/>
                <a:gd name="connsiteY12" fmla="*/ 532563 h 1065126"/>
                <a:gd name="connsiteX13" fmla="*/ 121238 w 563365"/>
                <a:gd name="connsiteY13" fmla="*/ 602901 h 1065126"/>
                <a:gd name="connsiteX14" fmla="*/ 111189 w 563365"/>
                <a:gd name="connsiteY14" fmla="*/ 633047 h 1065126"/>
                <a:gd name="connsiteX15" fmla="*/ 101141 w 563365"/>
                <a:gd name="connsiteY15" fmla="*/ 673240 h 1065126"/>
                <a:gd name="connsiteX16" fmla="*/ 81044 w 563365"/>
                <a:gd name="connsiteY16" fmla="*/ 733530 h 1065126"/>
                <a:gd name="connsiteX17" fmla="*/ 70996 w 563365"/>
                <a:gd name="connsiteY17" fmla="*/ 773723 h 1065126"/>
                <a:gd name="connsiteX18" fmla="*/ 60947 w 563365"/>
                <a:gd name="connsiteY18" fmla="*/ 823965 h 1065126"/>
                <a:gd name="connsiteX19" fmla="*/ 40851 w 563365"/>
                <a:gd name="connsiteY19" fmla="*/ 884255 h 1065126"/>
                <a:gd name="connsiteX20" fmla="*/ 20754 w 563365"/>
                <a:gd name="connsiteY20" fmla="*/ 944545 h 1065126"/>
                <a:gd name="connsiteX21" fmla="*/ 657 w 563365"/>
                <a:gd name="connsiteY21" fmla="*/ 1024932 h 1065126"/>
                <a:gd name="connsiteX22" fmla="*/ 657 w 563365"/>
                <a:gd name="connsiteY22" fmla="*/ 1065126 h 1065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3365" h="1065126">
                  <a:moveTo>
                    <a:pt x="563365" y="0"/>
                  </a:moveTo>
                  <a:cubicBezTo>
                    <a:pt x="539919" y="13398"/>
                    <a:pt x="515150" y="24708"/>
                    <a:pt x="493027" y="40194"/>
                  </a:cubicBezTo>
                  <a:cubicBezTo>
                    <a:pt x="481385" y="48343"/>
                    <a:pt x="473798" y="61242"/>
                    <a:pt x="462881" y="70339"/>
                  </a:cubicBezTo>
                  <a:cubicBezTo>
                    <a:pt x="453603" y="78070"/>
                    <a:pt x="442784" y="83737"/>
                    <a:pt x="432736" y="90436"/>
                  </a:cubicBezTo>
                  <a:cubicBezTo>
                    <a:pt x="414872" y="117232"/>
                    <a:pt x="409277" y="129896"/>
                    <a:pt x="382495" y="150726"/>
                  </a:cubicBezTo>
                  <a:cubicBezTo>
                    <a:pt x="363430" y="165555"/>
                    <a:pt x="322205" y="190919"/>
                    <a:pt x="322205" y="190919"/>
                  </a:cubicBezTo>
                  <a:cubicBezTo>
                    <a:pt x="250390" y="298639"/>
                    <a:pt x="362228" y="135156"/>
                    <a:pt x="271963" y="251209"/>
                  </a:cubicBezTo>
                  <a:cubicBezTo>
                    <a:pt x="257134" y="270274"/>
                    <a:pt x="231769" y="311499"/>
                    <a:pt x="231769" y="311499"/>
                  </a:cubicBezTo>
                  <a:cubicBezTo>
                    <a:pt x="195124" y="421437"/>
                    <a:pt x="253567" y="254915"/>
                    <a:pt x="201624" y="371789"/>
                  </a:cubicBezTo>
                  <a:cubicBezTo>
                    <a:pt x="193021" y="391147"/>
                    <a:pt x="188227" y="411982"/>
                    <a:pt x="181528" y="432079"/>
                  </a:cubicBezTo>
                  <a:cubicBezTo>
                    <a:pt x="178178" y="442128"/>
                    <a:pt x="174048" y="451949"/>
                    <a:pt x="171479" y="462225"/>
                  </a:cubicBezTo>
                  <a:cubicBezTo>
                    <a:pt x="168130" y="475623"/>
                    <a:pt x="166871" y="489725"/>
                    <a:pt x="161431" y="502418"/>
                  </a:cubicBezTo>
                  <a:cubicBezTo>
                    <a:pt x="156674" y="513518"/>
                    <a:pt x="148033" y="522515"/>
                    <a:pt x="141334" y="532563"/>
                  </a:cubicBezTo>
                  <a:cubicBezTo>
                    <a:pt x="117237" y="604855"/>
                    <a:pt x="146478" y="514562"/>
                    <a:pt x="121238" y="602901"/>
                  </a:cubicBezTo>
                  <a:cubicBezTo>
                    <a:pt x="118328" y="613086"/>
                    <a:pt x="114099" y="622862"/>
                    <a:pt x="111189" y="633047"/>
                  </a:cubicBezTo>
                  <a:cubicBezTo>
                    <a:pt x="107395" y="646326"/>
                    <a:pt x="105109" y="660012"/>
                    <a:pt x="101141" y="673240"/>
                  </a:cubicBezTo>
                  <a:cubicBezTo>
                    <a:pt x="95054" y="693530"/>
                    <a:pt x="86182" y="712979"/>
                    <a:pt x="81044" y="733530"/>
                  </a:cubicBezTo>
                  <a:cubicBezTo>
                    <a:pt x="77695" y="746928"/>
                    <a:pt x="73992" y="760242"/>
                    <a:pt x="70996" y="773723"/>
                  </a:cubicBezTo>
                  <a:cubicBezTo>
                    <a:pt x="67291" y="790395"/>
                    <a:pt x="65441" y="807488"/>
                    <a:pt x="60947" y="823965"/>
                  </a:cubicBezTo>
                  <a:cubicBezTo>
                    <a:pt x="55373" y="844402"/>
                    <a:pt x="47550" y="864158"/>
                    <a:pt x="40851" y="884255"/>
                  </a:cubicBezTo>
                  <a:lnTo>
                    <a:pt x="20754" y="944545"/>
                  </a:lnTo>
                  <a:cubicBezTo>
                    <a:pt x="10319" y="975851"/>
                    <a:pt x="4699" y="988559"/>
                    <a:pt x="657" y="1024932"/>
                  </a:cubicBezTo>
                  <a:cubicBezTo>
                    <a:pt x="-823" y="1038248"/>
                    <a:pt x="657" y="1051728"/>
                    <a:pt x="657" y="1065126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A6AC33C-2F40-F74D-A125-22D0CB2D43EB}"/>
                </a:ext>
              </a:extLst>
            </p:cNvPr>
            <p:cNvSpPr/>
            <p:nvPr/>
          </p:nvSpPr>
          <p:spPr>
            <a:xfrm>
              <a:off x="4953706" y="3053647"/>
              <a:ext cx="588619" cy="1642908"/>
            </a:xfrm>
            <a:custGeom>
              <a:avLst/>
              <a:gdLst>
                <a:gd name="connsiteX0" fmla="*/ 0 w 392412"/>
                <a:gd name="connsiteY0" fmla="*/ 0 h 1095270"/>
                <a:gd name="connsiteX1" fmla="*/ 90435 w 392412"/>
                <a:gd name="connsiteY1" fmla="*/ 130629 h 1095270"/>
                <a:gd name="connsiteX2" fmla="*/ 110532 w 392412"/>
                <a:gd name="connsiteY2" fmla="*/ 160774 h 1095270"/>
                <a:gd name="connsiteX3" fmla="*/ 130629 w 392412"/>
                <a:gd name="connsiteY3" fmla="*/ 241160 h 1095270"/>
                <a:gd name="connsiteX4" fmla="*/ 140677 w 392412"/>
                <a:gd name="connsiteY4" fmla="*/ 321547 h 1095270"/>
                <a:gd name="connsiteX5" fmla="*/ 160774 w 392412"/>
                <a:gd name="connsiteY5" fmla="*/ 442128 h 1095270"/>
                <a:gd name="connsiteX6" fmla="*/ 180871 w 392412"/>
                <a:gd name="connsiteY6" fmla="*/ 502418 h 1095270"/>
                <a:gd name="connsiteX7" fmla="*/ 190919 w 392412"/>
                <a:gd name="connsiteY7" fmla="*/ 562708 h 1095270"/>
                <a:gd name="connsiteX8" fmla="*/ 200967 w 392412"/>
                <a:gd name="connsiteY8" fmla="*/ 592853 h 1095270"/>
                <a:gd name="connsiteX9" fmla="*/ 211016 w 392412"/>
                <a:gd name="connsiteY9" fmla="*/ 653143 h 1095270"/>
                <a:gd name="connsiteX10" fmla="*/ 221064 w 392412"/>
                <a:gd name="connsiteY10" fmla="*/ 703385 h 1095270"/>
                <a:gd name="connsiteX11" fmla="*/ 231112 w 392412"/>
                <a:gd name="connsiteY11" fmla="*/ 1014884 h 1095270"/>
                <a:gd name="connsiteX12" fmla="*/ 291403 w 392412"/>
                <a:gd name="connsiteY12" fmla="*/ 994787 h 1095270"/>
                <a:gd name="connsiteX13" fmla="*/ 371789 w 392412"/>
                <a:gd name="connsiteY13" fmla="*/ 1004835 h 1095270"/>
                <a:gd name="connsiteX14" fmla="*/ 381838 w 392412"/>
                <a:gd name="connsiteY14" fmla="*/ 1085222 h 1095270"/>
                <a:gd name="connsiteX15" fmla="*/ 351693 w 392412"/>
                <a:gd name="connsiteY15" fmla="*/ 1095270 h 1095270"/>
                <a:gd name="connsiteX16" fmla="*/ 241161 w 392412"/>
                <a:gd name="connsiteY16" fmla="*/ 1075174 h 1095270"/>
                <a:gd name="connsiteX17" fmla="*/ 211016 w 392412"/>
                <a:gd name="connsiteY17" fmla="*/ 1055077 h 1095270"/>
                <a:gd name="connsiteX18" fmla="*/ 200967 w 392412"/>
                <a:gd name="connsiteY18" fmla="*/ 1014884 h 10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2412" h="1095270">
                  <a:moveTo>
                    <a:pt x="0" y="0"/>
                  </a:moveTo>
                  <a:cubicBezTo>
                    <a:pt x="77340" y="110485"/>
                    <a:pt x="47638" y="66433"/>
                    <a:pt x="90435" y="130629"/>
                  </a:cubicBezTo>
                  <a:cubicBezTo>
                    <a:pt x="97134" y="140677"/>
                    <a:pt x="106713" y="149317"/>
                    <a:pt x="110532" y="160774"/>
                  </a:cubicBezTo>
                  <a:cubicBezTo>
                    <a:pt x="122759" y="197454"/>
                    <a:pt x="123700" y="196121"/>
                    <a:pt x="130629" y="241160"/>
                  </a:cubicBezTo>
                  <a:cubicBezTo>
                    <a:pt x="134735" y="267850"/>
                    <a:pt x="136671" y="294842"/>
                    <a:pt x="140677" y="321547"/>
                  </a:cubicBezTo>
                  <a:cubicBezTo>
                    <a:pt x="146722" y="361844"/>
                    <a:pt x="147888" y="403471"/>
                    <a:pt x="160774" y="442128"/>
                  </a:cubicBezTo>
                  <a:lnTo>
                    <a:pt x="180871" y="502418"/>
                  </a:lnTo>
                  <a:cubicBezTo>
                    <a:pt x="184220" y="522515"/>
                    <a:pt x="186499" y="542819"/>
                    <a:pt x="190919" y="562708"/>
                  </a:cubicBezTo>
                  <a:cubicBezTo>
                    <a:pt x="193217" y="573048"/>
                    <a:pt x="198669" y="582513"/>
                    <a:pt x="200967" y="592853"/>
                  </a:cubicBezTo>
                  <a:cubicBezTo>
                    <a:pt x="205387" y="612742"/>
                    <a:pt x="207371" y="633098"/>
                    <a:pt x="211016" y="653143"/>
                  </a:cubicBezTo>
                  <a:cubicBezTo>
                    <a:pt x="214071" y="669946"/>
                    <a:pt x="217715" y="686638"/>
                    <a:pt x="221064" y="703385"/>
                  </a:cubicBezTo>
                  <a:cubicBezTo>
                    <a:pt x="224413" y="807218"/>
                    <a:pt x="206736" y="913897"/>
                    <a:pt x="231112" y="1014884"/>
                  </a:cubicBezTo>
                  <a:cubicBezTo>
                    <a:pt x="236083" y="1035477"/>
                    <a:pt x="291403" y="994787"/>
                    <a:pt x="291403" y="994787"/>
                  </a:cubicBezTo>
                  <a:cubicBezTo>
                    <a:pt x="318198" y="998136"/>
                    <a:pt x="346717" y="994806"/>
                    <a:pt x="371789" y="1004835"/>
                  </a:cubicBezTo>
                  <a:cubicBezTo>
                    <a:pt x="402305" y="1017042"/>
                    <a:pt x="392917" y="1068603"/>
                    <a:pt x="381838" y="1085222"/>
                  </a:cubicBezTo>
                  <a:cubicBezTo>
                    <a:pt x="375963" y="1094035"/>
                    <a:pt x="361741" y="1091921"/>
                    <a:pt x="351693" y="1095270"/>
                  </a:cubicBezTo>
                  <a:cubicBezTo>
                    <a:pt x="323986" y="1091807"/>
                    <a:pt x="272139" y="1090663"/>
                    <a:pt x="241161" y="1075174"/>
                  </a:cubicBezTo>
                  <a:cubicBezTo>
                    <a:pt x="230359" y="1069773"/>
                    <a:pt x="221064" y="1061776"/>
                    <a:pt x="211016" y="1055077"/>
                  </a:cubicBezTo>
                  <a:cubicBezTo>
                    <a:pt x="199908" y="1021755"/>
                    <a:pt x="200967" y="1035524"/>
                    <a:pt x="200967" y="101488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53605E8-CAEC-F041-AC69-867051CAEBF6}"/>
                </a:ext>
              </a:extLst>
            </p:cNvPr>
            <p:cNvSpPr/>
            <p:nvPr/>
          </p:nvSpPr>
          <p:spPr>
            <a:xfrm>
              <a:off x="4526064" y="3058670"/>
              <a:ext cx="422276" cy="1507256"/>
            </a:xfrm>
            <a:custGeom>
              <a:avLst/>
              <a:gdLst>
                <a:gd name="connsiteX0" fmla="*/ 281517 w 281517"/>
                <a:gd name="connsiteY0" fmla="*/ 0 h 1004836"/>
                <a:gd name="connsiteX1" fmla="*/ 271469 w 281517"/>
                <a:gd name="connsiteY1" fmla="*/ 200967 h 1004836"/>
                <a:gd name="connsiteX2" fmla="*/ 231275 w 281517"/>
                <a:gd name="connsiteY2" fmla="*/ 331596 h 1004836"/>
                <a:gd name="connsiteX3" fmla="*/ 181033 w 281517"/>
                <a:gd name="connsiteY3" fmla="*/ 492370 h 1004836"/>
                <a:gd name="connsiteX4" fmla="*/ 150888 w 281517"/>
                <a:gd name="connsiteY4" fmla="*/ 552660 h 1004836"/>
                <a:gd name="connsiteX5" fmla="*/ 120743 w 281517"/>
                <a:gd name="connsiteY5" fmla="*/ 633047 h 1004836"/>
                <a:gd name="connsiteX6" fmla="*/ 100647 w 281517"/>
                <a:gd name="connsiteY6" fmla="*/ 693337 h 1004836"/>
                <a:gd name="connsiteX7" fmla="*/ 90598 w 281517"/>
                <a:gd name="connsiteY7" fmla="*/ 723482 h 1004836"/>
                <a:gd name="connsiteX8" fmla="*/ 70502 w 281517"/>
                <a:gd name="connsiteY8" fmla="*/ 793820 h 1004836"/>
                <a:gd name="connsiteX9" fmla="*/ 50405 w 281517"/>
                <a:gd name="connsiteY9" fmla="*/ 854110 h 1004836"/>
                <a:gd name="connsiteX10" fmla="*/ 30308 w 281517"/>
                <a:gd name="connsiteY10" fmla="*/ 884255 h 1004836"/>
                <a:gd name="connsiteX11" fmla="*/ 20260 w 281517"/>
                <a:gd name="connsiteY11" fmla="*/ 914400 h 1004836"/>
                <a:gd name="connsiteX12" fmla="*/ 163 w 281517"/>
                <a:gd name="connsiteY12" fmla="*/ 944545 h 1004836"/>
                <a:gd name="connsiteX13" fmla="*/ 90598 w 281517"/>
                <a:gd name="connsiteY13" fmla="*/ 994787 h 1004836"/>
                <a:gd name="connsiteX14" fmla="*/ 120743 w 281517"/>
                <a:gd name="connsiteY14" fmla="*/ 1004836 h 1004836"/>
                <a:gd name="connsiteX15" fmla="*/ 170985 w 281517"/>
                <a:gd name="connsiteY15" fmla="*/ 994787 h 1004836"/>
                <a:gd name="connsiteX16" fmla="*/ 191082 w 281517"/>
                <a:gd name="connsiteY16" fmla="*/ 934497 h 1004836"/>
                <a:gd name="connsiteX17" fmla="*/ 201130 w 281517"/>
                <a:gd name="connsiteY17" fmla="*/ 904352 h 1004836"/>
                <a:gd name="connsiteX18" fmla="*/ 191082 w 281517"/>
                <a:gd name="connsiteY18" fmla="*/ 844062 h 1004836"/>
                <a:gd name="connsiteX19" fmla="*/ 40356 w 281517"/>
                <a:gd name="connsiteY19" fmla="*/ 864159 h 1004836"/>
                <a:gd name="connsiteX20" fmla="*/ 163 w 281517"/>
                <a:gd name="connsiteY20" fmla="*/ 914400 h 100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1517" h="1004836">
                  <a:moveTo>
                    <a:pt x="281517" y="0"/>
                  </a:moveTo>
                  <a:cubicBezTo>
                    <a:pt x="278168" y="66989"/>
                    <a:pt x="278876" y="134305"/>
                    <a:pt x="271469" y="200967"/>
                  </a:cubicBezTo>
                  <a:cubicBezTo>
                    <a:pt x="269309" y="220405"/>
                    <a:pt x="238445" y="310087"/>
                    <a:pt x="231275" y="331596"/>
                  </a:cubicBezTo>
                  <a:cubicBezTo>
                    <a:pt x="210800" y="454450"/>
                    <a:pt x="236756" y="325197"/>
                    <a:pt x="181033" y="492370"/>
                  </a:cubicBezTo>
                  <a:cubicBezTo>
                    <a:pt x="167166" y="533972"/>
                    <a:pt x="176860" y="513702"/>
                    <a:pt x="150888" y="552660"/>
                  </a:cubicBezTo>
                  <a:cubicBezTo>
                    <a:pt x="129133" y="639683"/>
                    <a:pt x="155774" y="545468"/>
                    <a:pt x="120743" y="633047"/>
                  </a:cubicBezTo>
                  <a:cubicBezTo>
                    <a:pt x="112876" y="652716"/>
                    <a:pt x="107346" y="673240"/>
                    <a:pt x="100647" y="693337"/>
                  </a:cubicBezTo>
                  <a:lnTo>
                    <a:pt x="90598" y="723482"/>
                  </a:lnTo>
                  <a:cubicBezTo>
                    <a:pt x="56835" y="824769"/>
                    <a:pt x="108345" y="667676"/>
                    <a:pt x="70502" y="793820"/>
                  </a:cubicBezTo>
                  <a:cubicBezTo>
                    <a:pt x="64415" y="814110"/>
                    <a:pt x="62156" y="836484"/>
                    <a:pt x="50405" y="854110"/>
                  </a:cubicBezTo>
                  <a:lnTo>
                    <a:pt x="30308" y="884255"/>
                  </a:lnTo>
                  <a:cubicBezTo>
                    <a:pt x="26959" y="894303"/>
                    <a:pt x="24997" y="904926"/>
                    <a:pt x="20260" y="914400"/>
                  </a:cubicBezTo>
                  <a:cubicBezTo>
                    <a:pt x="14859" y="925202"/>
                    <a:pt x="-1822" y="932633"/>
                    <a:pt x="163" y="944545"/>
                  </a:cubicBezTo>
                  <a:cubicBezTo>
                    <a:pt x="5472" y="976399"/>
                    <a:pt x="76178" y="989980"/>
                    <a:pt x="90598" y="994787"/>
                  </a:cubicBezTo>
                  <a:lnTo>
                    <a:pt x="120743" y="1004836"/>
                  </a:lnTo>
                  <a:cubicBezTo>
                    <a:pt x="137490" y="1001486"/>
                    <a:pt x="158908" y="1006864"/>
                    <a:pt x="170985" y="994787"/>
                  </a:cubicBezTo>
                  <a:cubicBezTo>
                    <a:pt x="185964" y="979808"/>
                    <a:pt x="184383" y="954594"/>
                    <a:pt x="191082" y="934497"/>
                  </a:cubicBezTo>
                  <a:lnTo>
                    <a:pt x="201130" y="904352"/>
                  </a:lnTo>
                  <a:cubicBezTo>
                    <a:pt x="197781" y="884255"/>
                    <a:pt x="210098" y="851376"/>
                    <a:pt x="191082" y="844062"/>
                  </a:cubicBezTo>
                  <a:cubicBezTo>
                    <a:pt x="145417" y="826498"/>
                    <a:pt x="86318" y="848838"/>
                    <a:pt x="40356" y="864159"/>
                  </a:cubicBezTo>
                  <a:cubicBezTo>
                    <a:pt x="-1695" y="927236"/>
                    <a:pt x="163" y="948602"/>
                    <a:pt x="163" y="91440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BE2A984F-AA80-3F4C-BC87-E45ACA3074B3}"/>
                </a:ext>
              </a:extLst>
            </p:cNvPr>
            <p:cNvSpPr/>
            <p:nvPr/>
          </p:nvSpPr>
          <p:spPr>
            <a:xfrm>
              <a:off x="5260838" y="2089853"/>
              <a:ext cx="1166838" cy="964642"/>
            </a:xfrm>
            <a:custGeom>
              <a:avLst/>
              <a:gdLst>
                <a:gd name="connsiteX0" fmla="*/ 0 w 777891"/>
                <a:gd name="connsiteY0" fmla="*/ 0 h 643094"/>
                <a:gd name="connsiteX1" fmla="*/ 70338 w 777891"/>
                <a:gd name="connsiteY1" fmla="*/ 40193 h 643094"/>
                <a:gd name="connsiteX2" fmla="*/ 110532 w 777891"/>
                <a:gd name="connsiteY2" fmla="*/ 100483 h 643094"/>
                <a:gd name="connsiteX3" fmla="*/ 160774 w 777891"/>
                <a:gd name="connsiteY3" fmla="*/ 160773 h 643094"/>
                <a:gd name="connsiteX4" fmla="*/ 190919 w 777891"/>
                <a:gd name="connsiteY4" fmla="*/ 190918 h 643094"/>
                <a:gd name="connsiteX5" fmla="*/ 231112 w 777891"/>
                <a:gd name="connsiteY5" fmla="*/ 251209 h 643094"/>
                <a:gd name="connsiteX6" fmla="*/ 251209 w 777891"/>
                <a:gd name="connsiteY6" fmla="*/ 281354 h 643094"/>
                <a:gd name="connsiteX7" fmla="*/ 261257 w 777891"/>
                <a:gd name="connsiteY7" fmla="*/ 311499 h 643094"/>
                <a:gd name="connsiteX8" fmla="*/ 351692 w 777891"/>
                <a:gd name="connsiteY8" fmla="*/ 381837 h 643094"/>
                <a:gd name="connsiteX9" fmla="*/ 411982 w 777891"/>
                <a:gd name="connsiteY9" fmla="*/ 432079 h 643094"/>
                <a:gd name="connsiteX10" fmla="*/ 452176 w 777891"/>
                <a:gd name="connsiteY10" fmla="*/ 492369 h 643094"/>
                <a:gd name="connsiteX11" fmla="*/ 542611 w 777891"/>
                <a:gd name="connsiteY11" fmla="*/ 552659 h 643094"/>
                <a:gd name="connsiteX12" fmla="*/ 572756 w 777891"/>
                <a:gd name="connsiteY12" fmla="*/ 572756 h 643094"/>
                <a:gd name="connsiteX13" fmla="*/ 622998 w 777891"/>
                <a:gd name="connsiteY13" fmla="*/ 582804 h 643094"/>
                <a:gd name="connsiteX14" fmla="*/ 683288 w 777891"/>
                <a:gd name="connsiteY14" fmla="*/ 622998 h 643094"/>
                <a:gd name="connsiteX15" fmla="*/ 743578 w 777891"/>
                <a:gd name="connsiteY15" fmla="*/ 643094 h 643094"/>
                <a:gd name="connsiteX16" fmla="*/ 773723 w 777891"/>
                <a:gd name="connsiteY16" fmla="*/ 633046 h 643094"/>
                <a:gd name="connsiteX17" fmla="*/ 733530 w 777891"/>
                <a:gd name="connsiteY17" fmla="*/ 582804 h 643094"/>
                <a:gd name="connsiteX18" fmla="*/ 643094 w 777891"/>
                <a:gd name="connsiteY18" fmla="*/ 512466 h 643094"/>
                <a:gd name="connsiteX19" fmla="*/ 612949 w 777891"/>
                <a:gd name="connsiteY19" fmla="*/ 492369 h 643094"/>
                <a:gd name="connsiteX20" fmla="*/ 542611 w 777891"/>
                <a:gd name="connsiteY20" fmla="*/ 472272 h 643094"/>
                <a:gd name="connsiteX21" fmla="*/ 502418 w 777891"/>
                <a:gd name="connsiteY21" fmla="*/ 482321 h 643094"/>
                <a:gd name="connsiteX22" fmla="*/ 522514 w 777891"/>
                <a:gd name="connsiteY22" fmla="*/ 582804 h 643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7891" h="643094">
                  <a:moveTo>
                    <a:pt x="0" y="0"/>
                  </a:moveTo>
                  <a:cubicBezTo>
                    <a:pt x="23446" y="13398"/>
                    <a:pt x="50357" y="22028"/>
                    <a:pt x="70338" y="40193"/>
                  </a:cubicBezTo>
                  <a:cubicBezTo>
                    <a:pt x="88210" y="56440"/>
                    <a:pt x="93453" y="83404"/>
                    <a:pt x="110532" y="100483"/>
                  </a:cubicBezTo>
                  <a:cubicBezTo>
                    <a:pt x="198601" y="188552"/>
                    <a:pt x="90826" y="76835"/>
                    <a:pt x="160774" y="160773"/>
                  </a:cubicBezTo>
                  <a:cubicBezTo>
                    <a:pt x="169871" y="171690"/>
                    <a:pt x="182195" y="179701"/>
                    <a:pt x="190919" y="190918"/>
                  </a:cubicBezTo>
                  <a:cubicBezTo>
                    <a:pt x="205748" y="209984"/>
                    <a:pt x="217714" y="231112"/>
                    <a:pt x="231112" y="251209"/>
                  </a:cubicBezTo>
                  <a:lnTo>
                    <a:pt x="251209" y="281354"/>
                  </a:lnTo>
                  <a:cubicBezTo>
                    <a:pt x="254558" y="291402"/>
                    <a:pt x="255382" y="302686"/>
                    <a:pt x="261257" y="311499"/>
                  </a:cubicBezTo>
                  <a:cubicBezTo>
                    <a:pt x="289542" y="353927"/>
                    <a:pt x="311767" y="341912"/>
                    <a:pt x="351692" y="381837"/>
                  </a:cubicBezTo>
                  <a:cubicBezTo>
                    <a:pt x="390376" y="420521"/>
                    <a:pt x="370013" y="404099"/>
                    <a:pt x="411982" y="432079"/>
                  </a:cubicBezTo>
                  <a:cubicBezTo>
                    <a:pt x="425380" y="452176"/>
                    <a:pt x="432079" y="478971"/>
                    <a:pt x="452176" y="492369"/>
                  </a:cubicBezTo>
                  <a:lnTo>
                    <a:pt x="542611" y="552659"/>
                  </a:lnTo>
                  <a:cubicBezTo>
                    <a:pt x="552659" y="559358"/>
                    <a:pt x="560914" y="570388"/>
                    <a:pt x="572756" y="572756"/>
                  </a:cubicBezTo>
                  <a:lnTo>
                    <a:pt x="622998" y="582804"/>
                  </a:lnTo>
                  <a:cubicBezTo>
                    <a:pt x="643095" y="596202"/>
                    <a:pt x="660374" y="615360"/>
                    <a:pt x="683288" y="622998"/>
                  </a:cubicBezTo>
                  <a:lnTo>
                    <a:pt x="743578" y="643094"/>
                  </a:lnTo>
                  <a:cubicBezTo>
                    <a:pt x="753626" y="639745"/>
                    <a:pt x="769789" y="642880"/>
                    <a:pt x="773723" y="633046"/>
                  </a:cubicBezTo>
                  <a:cubicBezTo>
                    <a:pt x="790051" y="592226"/>
                    <a:pt x="754576" y="589820"/>
                    <a:pt x="733530" y="582804"/>
                  </a:cubicBezTo>
                  <a:cubicBezTo>
                    <a:pt x="686305" y="535579"/>
                    <a:pt x="715211" y="560543"/>
                    <a:pt x="643094" y="512466"/>
                  </a:cubicBezTo>
                  <a:cubicBezTo>
                    <a:pt x="633046" y="505767"/>
                    <a:pt x="624665" y="495298"/>
                    <a:pt x="612949" y="492369"/>
                  </a:cubicBezTo>
                  <a:cubicBezTo>
                    <a:pt x="562480" y="479752"/>
                    <a:pt x="585857" y="486688"/>
                    <a:pt x="542611" y="472272"/>
                  </a:cubicBezTo>
                  <a:cubicBezTo>
                    <a:pt x="529213" y="475622"/>
                    <a:pt x="506785" y="469220"/>
                    <a:pt x="502418" y="482321"/>
                  </a:cubicBezTo>
                  <a:cubicBezTo>
                    <a:pt x="489246" y="521838"/>
                    <a:pt x="507088" y="551950"/>
                    <a:pt x="522514" y="582804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Google Shape;253;p31">
              <a:extLst>
                <a:ext uri="{FF2B5EF4-FFF2-40B4-BE49-F238E27FC236}">
                  <a16:creationId xmlns:a16="http://schemas.microsoft.com/office/drawing/2014/main" id="{027D241B-4F04-994B-BF12-001BE3063590}"/>
                </a:ext>
              </a:extLst>
            </p:cNvPr>
            <p:cNvSpPr/>
            <p:nvPr/>
          </p:nvSpPr>
          <p:spPr>
            <a:xfrm rot="2388287">
              <a:off x="6390788" y="2091203"/>
              <a:ext cx="520460" cy="1095270"/>
            </a:xfrm>
            <a:custGeom>
              <a:avLst/>
              <a:gdLst/>
              <a:ahLst/>
              <a:cxnLst/>
              <a:rect l="l" t="t" r="r" b="b"/>
              <a:pathLst>
                <a:path w="25999" h="54713" extrusionOk="0">
                  <a:moveTo>
                    <a:pt x="12966" y="2173"/>
                  </a:moveTo>
                  <a:lnTo>
                    <a:pt x="13169" y="2240"/>
                  </a:lnTo>
                  <a:lnTo>
                    <a:pt x="13373" y="2308"/>
                  </a:lnTo>
                  <a:lnTo>
                    <a:pt x="13441" y="2512"/>
                  </a:lnTo>
                  <a:lnTo>
                    <a:pt x="13509" y="2716"/>
                  </a:lnTo>
                  <a:lnTo>
                    <a:pt x="13441" y="2919"/>
                  </a:lnTo>
                  <a:lnTo>
                    <a:pt x="13373" y="3123"/>
                  </a:lnTo>
                  <a:lnTo>
                    <a:pt x="13169" y="3191"/>
                  </a:lnTo>
                  <a:lnTo>
                    <a:pt x="12966" y="3259"/>
                  </a:lnTo>
                  <a:lnTo>
                    <a:pt x="12762" y="3191"/>
                  </a:lnTo>
                  <a:lnTo>
                    <a:pt x="12626" y="3123"/>
                  </a:lnTo>
                  <a:lnTo>
                    <a:pt x="12491" y="2919"/>
                  </a:lnTo>
                  <a:lnTo>
                    <a:pt x="12423" y="2716"/>
                  </a:lnTo>
                  <a:lnTo>
                    <a:pt x="12491" y="2512"/>
                  </a:lnTo>
                  <a:lnTo>
                    <a:pt x="12626" y="2308"/>
                  </a:lnTo>
                  <a:lnTo>
                    <a:pt x="12762" y="2240"/>
                  </a:lnTo>
                  <a:lnTo>
                    <a:pt x="12966" y="2173"/>
                  </a:lnTo>
                  <a:close/>
                  <a:moveTo>
                    <a:pt x="14934" y="4480"/>
                  </a:moveTo>
                  <a:lnTo>
                    <a:pt x="15002" y="4548"/>
                  </a:lnTo>
                  <a:lnTo>
                    <a:pt x="15070" y="4684"/>
                  </a:lnTo>
                  <a:lnTo>
                    <a:pt x="15138" y="4752"/>
                  </a:lnTo>
                  <a:lnTo>
                    <a:pt x="15070" y="4888"/>
                  </a:lnTo>
                  <a:lnTo>
                    <a:pt x="15002" y="5024"/>
                  </a:lnTo>
                  <a:lnTo>
                    <a:pt x="14934" y="5024"/>
                  </a:lnTo>
                  <a:lnTo>
                    <a:pt x="14799" y="5091"/>
                  </a:lnTo>
                  <a:lnTo>
                    <a:pt x="11065" y="5091"/>
                  </a:lnTo>
                  <a:lnTo>
                    <a:pt x="10929" y="5024"/>
                  </a:lnTo>
                  <a:lnTo>
                    <a:pt x="10861" y="5024"/>
                  </a:lnTo>
                  <a:lnTo>
                    <a:pt x="10794" y="4888"/>
                  </a:lnTo>
                  <a:lnTo>
                    <a:pt x="10726" y="4752"/>
                  </a:lnTo>
                  <a:lnTo>
                    <a:pt x="10794" y="4684"/>
                  </a:lnTo>
                  <a:lnTo>
                    <a:pt x="10861" y="4548"/>
                  </a:lnTo>
                  <a:lnTo>
                    <a:pt x="10929" y="4480"/>
                  </a:lnTo>
                  <a:close/>
                  <a:moveTo>
                    <a:pt x="23963" y="7807"/>
                  </a:moveTo>
                  <a:lnTo>
                    <a:pt x="23963" y="7875"/>
                  </a:lnTo>
                  <a:lnTo>
                    <a:pt x="23963" y="46771"/>
                  </a:lnTo>
                  <a:lnTo>
                    <a:pt x="23963" y="46838"/>
                  </a:lnTo>
                  <a:lnTo>
                    <a:pt x="1969" y="46838"/>
                  </a:lnTo>
                  <a:lnTo>
                    <a:pt x="1969" y="46771"/>
                  </a:lnTo>
                  <a:lnTo>
                    <a:pt x="1969" y="7875"/>
                  </a:lnTo>
                  <a:lnTo>
                    <a:pt x="1969" y="7807"/>
                  </a:lnTo>
                  <a:close/>
                  <a:moveTo>
                    <a:pt x="12558" y="48536"/>
                  </a:moveTo>
                  <a:lnTo>
                    <a:pt x="12151" y="48671"/>
                  </a:lnTo>
                  <a:lnTo>
                    <a:pt x="11812" y="48875"/>
                  </a:lnTo>
                  <a:lnTo>
                    <a:pt x="11472" y="49146"/>
                  </a:lnTo>
                  <a:lnTo>
                    <a:pt x="11269" y="49418"/>
                  </a:lnTo>
                  <a:lnTo>
                    <a:pt x="11065" y="49825"/>
                  </a:lnTo>
                  <a:lnTo>
                    <a:pt x="10929" y="50165"/>
                  </a:lnTo>
                  <a:lnTo>
                    <a:pt x="10861" y="50640"/>
                  </a:lnTo>
                  <a:lnTo>
                    <a:pt x="10929" y="51047"/>
                  </a:lnTo>
                  <a:lnTo>
                    <a:pt x="11065" y="51454"/>
                  </a:lnTo>
                  <a:lnTo>
                    <a:pt x="11269" y="51794"/>
                  </a:lnTo>
                  <a:lnTo>
                    <a:pt x="11472" y="52065"/>
                  </a:lnTo>
                  <a:lnTo>
                    <a:pt x="11812" y="52337"/>
                  </a:lnTo>
                  <a:lnTo>
                    <a:pt x="12151" y="52541"/>
                  </a:lnTo>
                  <a:lnTo>
                    <a:pt x="12558" y="52676"/>
                  </a:lnTo>
                  <a:lnTo>
                    <a:pt x="12966" y="52744"/>
                  </a:lnTo>
                  <a:lnTo>
                    <a:pt x="13373" y="52676"/>
                  </a:lnTo>
                  <a:lnTo>
                    <a:pt x="13780" y="52541"/>
                  </a:lnTo>
                  <a:lnTo>
                    <a:pt x="14120" y="52337"/>
                  </a:lnTo>
                  <a:lnTo>
                    <a:pt x="14459" y="52065"/>
                  </a:lnTo>
                  <a:lnTo>
                    <a:pt x="14731" y="51794"/>
                  </a:lnTo>
                  <a:lnTo>
                    <a:pt x="14934" y="51454"/>
                  </a:lnTo>
                  <a:lnTo>
                    <a:pt x="15002" y="51047"/>
                  </a:lnTo>
                  <a:lnTo>
                    <a:pt x="15070" y="50640"/>
                  </a:lnTo>
                  <a:lnTo>
                    <a:pt x="15002" y="50165"/>
                  </a:lnTo>
                  <a:lnTo>
                    <a:pt x="14934" y="49825"/>
                  </a:lnTo>
                  <a:lnTo>
                    <a:pt x="14731" y="49418"/>
                  </a:lnTo>
                  <a:lnTo>
                    <a:pt x="14459" y="49146"/>
                  </a:lnTo>
                  <a:lnTo>
                    <a:pt x="14120" y="48875"/>
                  </a:lnTo>
                  <a:lnTo>
                    <a:pt x="13780" y="48671"/>
                  </a:lnTo>
                  <a:lnTo>
                    <a:pt x="13373" y="48536"/>
                  </a:lnTo>
                  <a:close/>
                  <a:moveTo>
                    <a:pt x="12966" y="48332"/>
                  </a:moveTo>
                  <a:lnTo>
                    <a:pt x="13441" y="48400"/>
                  </a:lnTo>
                  <a:lnTo>
                    <a:pt x="13848" y="48536"/>
                  </a:lnTo>
                  <a:lnTo>
                    <a:pt x="14256" y="48739"/>
                  </a:lnTo>
                  <a:lnTo>
                    <a:pt x="14595" y="49011"/>
                  </a:lnTo>
                  <a:lnTo>
                    <a:pt x="14866" y="49350"/>
                  </a:lnTo>
                  <a:lnTo>
                    <a:pt x="15070" y="49757"/>
                  </a:lnTo>
                  <a:lnTo>
                    <a:pt x="15206" y="50165"/>
                  </a:lnTo>
                  <a:lnTo>
                    <a:pt x="15274" y="50640"/>
                  </a:lnTo>
                  <a:lnTo>
                    <a:pt x="15206" y="51047"/>
                  </a:lnTo>
                  <a:lnTo>
                    <a:pt x="15070" y="51522"/>
                  </a:lnTo>
                  <a:lnTo>
                    <a:pt x="14866" y="51862"/>
                  </a:lnTo>
                  <a:lnTo>
                    <a:pt x="14595" y="52201"/>
                  </a:lnTo>
                  <a:lnTo>
                    <a:pt x="14256" y="52473"/>
                  </a:lnTo>
                  <a:lnTo>
                    <a:pt x="13848" y="52676"/>
                  </a:lnTo>
                  <a:lnTo>
                    <a:pt x="13441" y="52812"/>
                  </a:lnTo>
                  <a:lnTo>
                    <a:pt x="12966" y="52880"/>
                  </a:lnTo>
                  <a:lnTo>
                    <a:pt x="12558" y="52812"/>
                  </a:lnTo>
                  <a:lnTo>
                    <a:pt x="12083" y="52676"/>
                  </a:lnTo>
                  <a:lnTo>
                    <a:pt x="11744" y="52473"/>
                  </a:lnTo>
                  <a:lnTo>
                    <a:pt x="11404" y="52201"/>
                  </a:lnTo>
                  <a:lnTo>
                    <a:pt x="11133" y="51862"/>
                  </a:lnTo>
                  <a:lnTo>
                    <a:pt x="10929" y="51522"/>
                  </a:lnTo>
                  <a:lnTo>
                    <a:pt x="10794" y="51047"/>
                  </a:lnTo>
                  <a:lnTo>
                    <a:pt x="10726" y="50640"/>
                  </a:lnTo>
                  <a:lnTo>
                    <a:pt x="10794" y="50165"/>
                  </a:lnTo>
                  <a:lnTo>
                    <a:pt x="10929" y="49757"/>
                  </a:lnTo>
                  <a:lnTo>
                    <a:pt x="11133" y="49350"/>
                  </a:lnTo>
                  <a:lnTo>
                    <a:pt x="11404" y="49011"/>
                  </a:lnTo>
                  <a:lnTo>
                    <a:pt x="11744" y="48739"/>
                  </a:lnTo>
                  <a:lnTo>
                    <a:pt x="12083" y="48536"/>
                  </a:lnTo>
                  <a:lnTo>
                    <a:pt x="12558" y="48400"/>
                  </a:lnTo>
                  <a:lnTo>
                    <a:pt x="12966" y="48332"/>
                  </a:lnTo>
                  <a:close/>
                  <a:moveTo>
                    <a:pt x="3938" y="679"/>
                  </a:moveTo>
                  <a:lnTo>
                    <a:pt x="3259" y="747"/>
                  </a:lnTo>
                  <a:lnTo>
                    <a:pt x="2648" y="951"/>
                  </a:lnTo>
                  <a:lnTo>
                    <a:pt x="2105" y="1222"/>
                  </a:lnTo>
                  <a:lnTo>
                    <a:pt x="1630" y="1629"/>
                  </a:lnTo>
                  <a:lnTo>
                    <a:pt x="1290" y="2105"/>
                  </a:lnTo>
                  <a:lnTo>
                    <a:pt x="951" y="2648"/>
                  </a:lnTo>
                  <a:lnTo>
                    <a:pt x="747" y="3259"/>
                  </a:lnTo>
                  <a:lnTo>
                    <a:pt x="747" y="3870"/>
                  </a:lnTo>
                  <a:lnTo>
                    <a:pt x="747" y="50776"/>
                  </a:lnTo>
                  <a:lnTo>
                    <a:pt x="747" y="51387"/>
                  </a:lnTo>
                  <a:lnTo>
                    <a:pt x="951" y="51997"/>
                  </a:lnTo>
                  <a:lnTo>
                    <a:pt x="1290" y="52541"/>
                  </a:lnTo>
                  <a:lnTo>
                    <a:pt x="1630" y="53016"/>
                  </a:lnTo>
                  <a:lnTo>
                    <a:pt x="2105" y="53423"/>
                  </a:lnTo>
                  <a:lnTo>
                    <a:pt x="2648" y="53695"/>
                  </a:lnTo>
                  <a:lnTo>
                    <a:pt x="3259" y="53898"/>
                  </a:lnTo>
                  <a:lnTo>
                    <a:pt x="3938" y="53966"/>
                  </a:lnTo>
                  <a:lnTo>
                    <a:pt x="22062" y="53966"/>
                  </a:lnTo>
                  <a:lnTo>
                    <a:pt x="22741" y="53898"/>
                  </a:lnTo>
                  <a:lnTo>
                    <a:pt x="23352" y="53695"/>
                  </a:lnTo>
                  <a:lnTo>
                    <a:pt x="23895" y="53423"/>
                  </a:lnTo>
                  <a:lnTo>
                    <a:pt x="24370" y="53016"/>
                  </a:lnTo>
                  <a:lnTo>
                    <a:pt x="24709" y="52541"/>
                  </a:lnTo>
                  <a:lnTo>
                    <a:pt x="25049" y="51997"/>
                  </a:lnTo>
                  <a:lnTo>
                    <a:pt x="25252" y="51387"/>
                  </a:lnTo>
                  <a:lnTo>
                    <a:pt x="25320" y="50776"/>
                  </a:lnTo>
                  <a:lnTo>
                    <a:pt x="25320" y="3870"/>
                  </a:lnTo>
                  <a:lnTo>
                    <a:pt x="25252" y="3259"/>
                  </a:lnTo>
                  <a:lnTo>
                    <a:pt x="25049" y="2648"/>
                  </a:lnTo>
                  <a:lnTo>
                    <a:pt x="24709" y="2105"/>
                  </a:lnTo>
                  <a:lnTo>
                    <a:pt x="24370" y="1629"/>
                  </a:lnTo>
                  <a:lnTo>
                    <a:pt x="23895" y="1222"/>
                  </a:lnTo>
                  <a:lnTo>
                    <a:pt x="23352" y="951"/>
                  </a:lnTo>
                  <a:lnTo>
                    <a:pt x="22741" y="747"/>
                  </a:lnTo>
                  <a:lnTo>
                    <a:pt x="22062" y="679"/>
                  </a:lnTo>
                  <a:close/>
                  <a:moveTo>
                    <a:pt x="22062" y="543"/>
                  </a:moveTo>
                  <a:lnTo>
                    <a:pt x="22741" y="611"/>
                  </a:lnTo>
                  <a:lnTo>
                    <a:pt x="23419" y="815"/>
                  </a:lnTo>
                  <a:lnTo>
                    <a:pt x="23963" y="1086"/>
                  </a:lnTo>
                  <a:lnTo>
                    <a:pt x="24438" y="1494"/>
                  </a:lnTo>
                  <a:lnTo>
                    <a:pt x="24845" y="2037"/>
                  </a:lnTo>
                  <a:lnTo>
                    <a:pt x="25184" y="2580"/>
                  </a:lnTo>
                  <a:lnTo>
                    <a:pt x="25388" y="3191"/>
                  </a:lnTo>
                  <a:lnTo>
                    <a:pt x="25456" y="3870"/>
                  </a:lnTo>
                  <a:lnTo>
                    <a:pt x="25456" y="50776"/>
                  </a:lnTo>
                  <a:lnTo>
                    <a:pt x="25388" y="51454"/>
                  </a:lnTo>
                  <a:lnTo>
                    <a:pt x="25184" y="52065"/>
                  </a:lnTo>
                  <a:lnTo>
                    <a:pt x="24845" y="52676"/>
                  </a:lnTo>
                  <a:lnTo>
                    <a:pt x="24438" y="53151"/>
                  </a:lnTo>
                  <a:lnTo>
                    <a:pt x="23963" y="53559"/>
                  </a:lnTo>
                  <a:lnTo>
                    <a:pt x="23419" y="53898"/>
                  </a:lnTo>
                  <a:lnTo>
                    <a:pt x="22741" y="54102"/>
                  </a:lnTo>
                  <a:lnTo>
                    <a:pt x="22062" y="54170"/>
                  </a:lnTo>
                  <a:lnTo>
                    <a:pt x="3938" y="54170"/>
                  </a:lnTo>
                  <a:lnTo>
                    <a:pt x="3259" y="54102"/>
                  </a:lnTo>
                  <a:lnTo>
                    <a:pt x="2580" y="53898"/>
                  </a:lnTo>
                  <a:lnTo>
                    <a:pt x="2037" y="53559"/>
                  </a:lnTo>
                  <a:lnTo>
                    <a:pt x="1562" y="53151"/>
                  </a:lnTo>
                  <a:lnTo>
                    <a:pt x="1154" y="52676"/>
                  </a:lnTo>
                  <a:lnTo>
                    <a:pt x="815" y="52065"/>
                  </a:lnTo>
                  <a:lnTo>
                    <a:pt x="611" y="51454"/>
                  </a:lnTo>
                  <a:lnTo>
                    <a:pt x="543" y="50776"/>
                  </a:lnTo>
                  <a:lnTo>
                    <a:pt x="543" y="3870"/>
                  </a:lnTo>
                  <a:lnTo>
                    <a:pt x="611" y="3191"/>
                  </a:lnTo>
                  <a:lnTo>
                    <a:pt x="815" y="2580"/>
                  </a:lnTo>
                  <a:lnTo>
                    <a:pt x="1154" y="2037"/>
                  </a:lnTo>
                  <a:lnTo>
                    <a:pt x="1562" y="1494"/>
                  </a:lnTo>
                  <a:lnTo>
                    <a:pt x="2037" y="1086"/>
                  </a:lnTo>
                  <a:lnTo>
                    <a:pt x="2580" y="815"/>
                  </a:lnTo>
                  <a:lnTo>
                    <a:pt x="3259" y="611"/>
                  </a:lnTo>
                  <a:lnTo>
                    <a:pt x="3938" y="543"/>
                  </a:lnTo>
                  <a:close/>
                  <a:moveTo>
                    <a:pt x="3938" y="0"/>
                  </a:moveTo>
                  <a:lnTo>
                    <a:pt x="3123" y="68"/>
                  </a:lnTo>
                  <a:lnTo>
                    <a:pt x="2444" y="272"/>
                  </a:lnTo>
                  <a:lnTo>
                    <a:pt x="1765" y="611"/>
                  </a:lnTo>
                  <a:lnTo>
                    <a:pt x="1154" y="1154"/>
                  </a:lnTo>
                  <a:lnTo>
                    <a:pt x="679" y="1697"/>
                  </a:lnTo>
                  <a:lnTo>
                    <a:pt x="272" y="2376"/>
                  </a:lnTo>
                  <a:lnTo>
                    <a:pt x="68" y="3123"/>
                  </a:lnTo>
                  <a:lnTo>
                    <a:pt x="0" y="3870"/>
                  </a:lnTo>
                  <a:lnTo>
                    <a:pt x="0" y="50776"/>
                  </a:lnTo>
                  <a:lnTo>
                    <a:pt x="68" y="51522"/>
                  </a:lnTo>
                  <a:lnTo>
                    <a:pt x="272" y="52269"/>
                  </a:lnTo>
                  <a:lnTo>
                    <a:pt x="679" y="52948"/>
                  </a:lnTo>
                  <a:lnTo>
                    <a:pt x="1154" y="53559"/>
                  </a:lnTo>
                  <a:lnTo>
                    <a:pt x="1765" y="54034"/>
                  </a:lnTo>
                  <a:lnTo>
                    <a:pt x="2444" y="54373"/>
                  </a:lnTo>
                  <a:lnTo>
                    <a:pt x="3123" y="54645"/>
                  </a:lnTo>
                  <a:lnTo>
                    <a:pt x="3938" y="54713"/>
                  </a:lnTo>
                  <a:lnTo>
                    <a:pt x="22062" y="54713"/>
                  </a:lnTo>
                  <a:lnTo>
                    <a:pt x="22876" y="54645"/>
                  </a:lnTo>
                  <a:lnTo>
                    <a:pt x="23555" y="54373"/>
                  </a:lnTo>
                  <a:lnTo>
                    <a:pt x="24234" y="54034"/>
                  </a:lnTo>
                  <a:lnTo>
                    <a:pt x="24845" y="53559"/>
                  </a:lnTo>
                  <a:lnTo>
                    <a:pt x="25320" y="52948"/>
                  </a:lnTo>
                  <a:lnTo>
                    <a:pt x="25727" y="52269"/>
                  </a:lnTo>
                  <a:lnTo>
                    <a:pt x="25931" y="51522"/>
                  </a:lnTo>
                  <a:lnTo>
                    <a:pt x="25999" y="50776"/>
                  </a:lnTo>
                  <a:lnTo>
                    <a:pt x="25999" y="3870"/>
                  </a:lnTo>
                  <a:lnTo>
                    <a:pt x="25931" y="3123"/>
                  </a:lnTo>
                  <a:lnTo>
                    <a:pt x="25727" y="2376"/>
                  </a:lnTo>
                  <a:lnTo>
                    <a:pt x="25320" y="1697"/>
                  </a:lnTo>
                  <a:lnTo>
                    <a:pt x="24845" y="1154"/>
                  </a:lnTo>
                  <a:lnTo>
                    <a:pt x="24234" y="611"/>
                  </a:lnTo>
                  <a:lnTo>
                    <a:pt x="23555" y="272"/>
                  </a:lnTo>
                  <a:lnTo>
                    <a:pt x="22876" y="68"/>
                  </a:lnTo>
                  <a:lnTo>
                    <a:pt x="22062" y="0"/>
                  </a:lnTo>
                  <a:close/>
                </a:path>
              </a:pathLst>
            </a:custGeom>
            <a:solidFill>
              <a:srgbClr val="FFFFFF"/>
            </a:solidFill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F4D838-A2C6-E546-839E-653C3DBDB568}"/>
                </a:ext>
              </a:extLst>
            </p:cNvPr>
            <p:cNvSpPr txBox="1"/>
            <p:nvPr/>
          </p:nvSpPr>
          <p:spPr>
            <a:xfrm rot="2424727">
              <a:off x="6386285" y="2251692"/>
              <a:ext cx="521657" cy="75895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noAutofit/>
            </a:bodyPr>
            <a:lstStyle/>
            <a:p>
              <a:r>
                <a:rPr lang="en-US" dirty="0"/>
                <a:t>🤣😝🤯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A058875-2094-1A45-BC8F-3E8304B7E084}"/>
                </a:ext>
              </a:extLst>
            </p:cNvPr>
            <p:cNvSpPr/>
            <p:nvPr/>
          </p:nvSpPr>
          <p:spPr>
            <a:xfrm>
              <a:off x="5737608" y="793823"/>
              <a:ext cx="813916" cy="854110"/>
            </a:xfrm>
            <a:custGeom>
              <a:avLst/>
              <a:gdLst>
                <a:gd name="connsiteX0" fmla="*/ 311499 w 813916"/>
                <a:gd name="connsiteY0" fmla="*/ 60290 h 854110"/>
                <a:gd name="connsiteX1" fmla="*/ 241160 w 813916"/>
                <a:gd name="connsiteY1" fmla="*/ 160774 h 854110"/>
                <a:gd name="connsiteX2" fmla="*/ 221063 w 813916"/>
                <a:gd name="connsiteY2" fmla="*/ 190919 h 854110"/>
                <a:gd name="connsiteX3" fmla="*/ 200967 w 813916"/>
                <a:gd name="connsiteY3" fmla="*/ 221064 h 854110"/>
                <a:gd name="connsiteX4" fmla="*/ 130628 w 813916"/>
                <a:gd name="connsiteY4" fmla="*/ 311499 h 854110"/>
                <a:gd name="connsiteX5" fmla="*/ 110532 w 813916"/>
                <a:gd name="connsiteY5" fmla="*/ 341644 h 854110"/>
                <a:gd name="connsiteX6" fmla="*/ 100483 w 813916"/>
                <a:gd name="connsiteY6" fmla="*/ 371789 h 854110"/>
                <a:gd name="connsiteX7" fmla="*/ 60290 w 813916"/>
                <a:gd name="connsiteY7" fmla="*/ 432079 h 854110"/>
                <a:gd name="connsiteX8" fmla="*/ 20096 w 813916"/>
                <a:gd name="connsiteY8" fmla="*/ 552660 h 854110"/>
                <a:gd name="connsiteX9" fmla="*/ 10048 w 813916"/>
                <a:gd name="connsiteY9" fmla="*/ 582805 h 854110"/>
                <a:gd name="connsiteX10" fmla="*/ 0 w 813916"/>
                <a:gd name="connsiteY10" fmla="*/ 612950 h 854110"/>
                <a:gd name="connsiteX11" fmla="*/ 10048 w 813916"/>
                <a:gd name="connsiteY11" fmla="*/ 763675 h 854110"/>
                <a:gd name="connsiteX12" fmla="*/ 20096 w 813916"/>
                <a:gd name="connsiteY12" fmla="*/ 793820 h 854110"/>
                <a:gd name="connsiteX13" fmla="*/ 50241 w 813916"/>
                <a:gd name="connsiteY13" fmla="*/ 823965 h 854110"/>
                <a:gd name="connsiteX14" fmla="*/ 80387 w 813916"/>
                <a:gd name="connsiteY14" fmla="*/ 844062 h 854110"/>
                <a:gd name="connsiteX15" fmla="*/ 110532 w 813916"/>
                <a:gd name="connsiteY15" fmla="*/ 854110 h 854110"/>
                <a:gd name="connsiteX16" fmla="*/ 301450 w 813916"/>
                <a:gd name="connsiteY16" fmla="*/ 844062 h 854110"/>
                <a:gd name="connsiteX17" fmla="*/ 361740 w 813916"/>
                <a:gd name="connsiteY17" fmla="*/ 823965 h 854110"/>
                <a:gd name="connsiteX18" fmla="*/ 391885 w 813916"/>
                <a:gd name="connsiteY18" fmla="*/ 813917 h 854110"/>
                <a:gd name="connsiteX19" fmla="*/ 422031 w 813916"/>
                <a:gd name="connsiteY19" fmla="*/ 803868 h 854110"/>
                <a:gd name="connsiteX20" fmla="*/ 452176 w 813916"/>
                <a:gd name="connsiteY20" fmla="*/ 783772 h 854110"/>
                <a:gd name="connsiteX21" fmla="*/ 542611 w 813916"/>
                <a:gd name="connsiteY21" fmla="*/ 733530 h 854110"/>
                <a:gd name="connsiteX22" fmla="*/ 602901 w 813916"/>
                <a:gd name="connsiteY22" fmla="*/ 683288 h 854110"/>
                <a:gd name="connsiteX23" fmla="*/ 622998 w 813916"/>
                <a:gd name="connsiteY23" fmla="*/ 653143 h 854110"/>
                <a:gd name="connsiteX24" fmla="*/ 683288 w 813916"/>
                <a:gd name="connsiteY24" fmla="*/ 592853 h 854110"/>
                <a:gd name="connsiteX25" fmla="*/ 733529 w 813916"/>
                <a:gd name="connsiteY25" fmla="*/ 522515 h 854110"/>
                <a:gd name="connsiteX26" fmla="*/ 813916 w 813916"/>
                <a:gd name="connsiteY26" fmla="*/ 432079 h 854110"/>
                <a:gd name="connsiteX27" fmla="*/ 803868 w 813916"/>
                <a:gd name="connsiteY27" fmla="*/ 261257 h 854110"/>
                <a:gd name="connsiteX28" fmla="*/ 783771 w 813916"/>
                <a:gd name="connsiteY28" fmla="*/ 200967 h 854110"/>
                <a:gd name="connsiteX29" fmla="*/ 713433 w 813916"/>
                <a:gd name="connsiteY29" fmla="*/ 110532 h 854110"/>
                <a:gd name="connsiteX30" fmla="*/ 683288 w 813916"/>
                <a:gd name="connsiteY30" fmla="*/ 90435 h 854110"/>
                <a:gd name="connsiteX31" fmla="*/ 653143 w 813916"/>
                <a:gd name="connsiteY31" fmla="*/ 80387 h 854110"/>
                <a:gd name="connsiteX32" fmla="*/ 622998 w 813916"/>
                <a:gd name="connsiteY32" fmla="*/ 60290 h 854110"/>
                <a:gd name="connsiteX33" fmla="*/ 562707 w 813916"/>
                <a:gd name="connsiteY33" fmla="*/ 40194 h 854110"/>
                <a:gd name="connsiteX34" fmla="*/ 502417 w 813916"/>
                <a:gd name="connsiteY34" fmla="*/ 20097 h 854110"/>
                <a:gd name="connsiteX35" fmla="*/ 472272 w 813916"/>
                <a:gd name="connsiteY35" fmla="*/ 10049 h 854110"/>
                <a:gd name="connsiteX36" fmla="*/ 442127 w 813916"/>
                <a:gd name="connsiteY36" fmla="*/ 0 h 854110"/>
                <a:gd name="connsiteX37" fmla="*/ 331595 w 813916"/>
                <a:gd name="connsiteY37" fmla="*/ 10049 h 854110"/>
                <a:gd name="connsiteX38" fmla="*/ 301450 w 813916"/>
                <a:gd name="connsiteY38" fmla="*/ 20097 h 854110"/>
                <a:gd name="connsiteX39" fmla="*/ 311499 w 813916"/>
                <a:gd name="connsiteY39" fmla="*/ 60290 h 85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813916" h="854110">
                  <a:moveTo>
                    <a:pt x="311499" y="60290"/>
                  </a:moveTo>
                  <a:cubicBezTo>
                    <a:pt x="301451" y="83736"/>
                    <a:pt x="264433" y="127158"/>
                    <a:pt x="241160" y="160774"/>
                  </a:cubicBezTo>
                  <a:cubicBezTo>
                    <a:pt x="234286" y="170703"/>
                    <a:pt x="227762" y="180871"/>
                    <a:pt x="221063" y="190919"/>
                  </a:cubicBezTo>
                  <a:cubicBezTo>
                    <a:pt x="214364" y="200967"/>
                    <a:pt x="209506" y="212525"/>
                    <a:pt x="200967" y="221064"/>
                  </a:cubicBezTo>
                  <a:cubicBezTo>
                    <a:pt x="153744" y="268287"/>
                    <a:pt x="178702" y="239388"/>
                    <a:pt x="130628" y="311499"/>
                  </a:cubicBezTo>
                  <a:cubicBezTo>
                    <a:pt x="123929" y="321547"/>
                    <a:pt x="114351" y="330187"/>
                    <a:pt x="110532" y="341644"/>
                  </a:cubicBezTo>
                  <a:cubicBezTo>
                    <a:pt x="107182" y="351692"/>
                    <a:pt x="105627" y="362530"/>
                    <a:pt x="100483" y="371789"/>
                  </a:cubicBezTo>
                  <a:cubicBezTo>
                    <a:pt x="88753" y="392903"/>
                    <a:pt x="67928" y="409165"/>
                    <a:pt x="60290" y="432079"/>
                  </a:cubicBezTo>
                  <a:lnTo>
                    <a:pt x="20096" y="552660"/>
                  </a:lnTo>
                  <a:lnTo>
                    <a:pt x="10048" y="582805"/>
                  </a:lnTo>
                  <a:lnTo>
                    <a:pt x="0" y="612950"/>
                  </a:lnTo>
                  <a:cubicBezTo>
                    <a:pt x="3349" y="663192"/>
                    <a:pt x="4488" y="713630"/>
                    <a:pt x="10048" y="763675"/>
                  </a:cubicBezTo>
                  <a:cubicBezTo>
                    <a:pt x="11218" y="774202"/>
                    <a:pt x="14221" y="785007"/>
                    <a:pt x="20096" y="793820"/>
                  </a:cubicBezTo>
                  <a:cubicBezTo>
                    <a:pt x="27979" y="805644"/>
                    <a:pt x="39324" y="814868"/>
                    <a:pt x="50241" y="823965"/>
                  </a:cubicBezTo>
                  <a:cubicBezTo>
                    <a:pt x="59519" y="831696"/>
                    <a:pt x="69585" y="838661"/>
                    <a:pt x="80387" y="844062"/>
                  </a:cubicBezTo>
                  <a:cubicBezTo>
                    <a:pt x="89861" y="848799"/>
                    <a:pt x="100484" y="850761"/>
                    <a:pt x="110532" y="854110"/>
                  </a:cubicBezTo>
                  <a:cubicBezTo>
                    <a:pt x="174171" y="850761"/>
                    <a:pt x="238177" y="851655"/>
                    <a:pt x="301450" y="844062"/>
                  </a:cubicBezTo>
                  <a:cubicBezTo>
                    <a:pt x="322483" y="841538"/>
                    <a:pt x="341643" y="830664"/>
                    <a:pt x="361740" y="823965"/>
                  </a:cubicBezTo>
                  <a:lnTo>
                    <a:pt x="391885" y="813917"/>
                  </a:lnTo>
                  <a:cubicBezTo>
                    <a:pt x="401934" y="810567"/>
                    <a:pt x="413218" y="809743"/>
                    <a:pt x="422031" y="803868"/>
                  </a:cubicBezTo>
                  <a:cubicBezTo>
                    <a:pt x="432079" y="797169"/>
                    <a:pt x="441374" y="789173"/>
                    <a:pt x="452176" y="783772"/>
                  </a:cubicBezTo>
                  <a:cubicBezTo>
                    <a:pt x="502715" y="758502"/>
                    <a:pt x="479252" y="796889"/>
                    <a:pt x="542611" y="733530"/>
                  </a:cubicBezTo>
                  <a:cubicBezTo>
                    <a:pt x="581295" y="694846"/>
                    <a:pt x="560932" y="711268"/>
                    <a:pt x="602901" y="683288"/>
                  </a:cubicBezTo>
                  <a:cubicBezTo>
                    <a:pt x="609600" y="673240"/>
                    <a:pt x="614975" y="662169"/>
                    <a:pt x="622998" y="653143"/>
                  </a:cubicBezTo>
                  <a:cubicBezTo>
                    <a:pt x="641880" y="631901"/>
                    <a:pt x="667523" y="616501"/>
                    <a:pt x="683288" y="592853"/>
                  </a:cubicBezTo>
                  <a:cubicBezTo>
                    <a:pt x="697269" y="571881"/>
                    <a:pt x="717501" y="540324"/>
                    <a:pt x="733529" y="522515"/>
                  </a:cubicBezTo>
                  <a:cubicBezTo>
                    <a:pt x="822022" y="424190"/>
                    <a:pt x="769700" y="498405"/>
                    <a:pt x="813916" y="432079"/>
                  </a:cubicBezTo>
                  <a:cubicBezTo>
                    <a:pt x="810567" y="375138"/>
                    <a:pt x="811245" y="317817"/>
                    <a:pt x="803868" y="261257"/>
                  </a:cubicBezTo>
                  <a:cubicBezTo>
                    <a:pt x="801128" y="240251"/>
                    <a:pt x="795522" y="218593"/>
                    <a:pt x="783771" y="200967"/>
                  </a:cubicBezTo>
                  <a:cubicBezTo>
                    <a:pt x="755761" y="158951"/>
                    <a:pt x="748851" y="140048"/>
                    <a:pt x="713433" y="110532"/>
                  </a:cubicBezTo>
                  <a:cubicBezTo>
                    <a:pt x="704155" y="102801"/>
                    <a:pt x="694090" y="95836"/>
                    <a:pt x="683288" y="90435"/>
                  </a:cubicBezTo>
                  <a:cubicBezTo>
                    <a:pt x="673814" y="85698"/>
                    <a:pt x="663191" y="83736"/>
                    <a:pt x="653143" y="80387"/>
                  </a:cubicBezTo>
                  <a:cubicBezTo>
                    <a:pt x="643095" y="73688"/>
                    <a:pt x="634034" y="65195"/>
                    <a:pt x="622998" y="60290"/>
                  </a:cubicBezTo>
                  <a:cubicBezTo>
                    <a:pt x="603640" y="51687"/>
                    <a:pt x="582804" y="46893"/>
                    <a:pt x="562707" y="40194"/>
                  </a:cubicBezTo>
                  <a:lnTo>
                    <a:pt x="502417" y="20097"/>
                  </a:lnTo>
                  <a:lnTo>
                    <a:pt x="472272" y="10049"/>
                  </a:lnTo>
                  <a:lnTo>
                    <a:pt x="442127" y="0"/>
                  </a:lnTo>
                  <a:cubicBezTo>
                    <a:pt x="405283" y="3350"/>
                    <a:pt x="368219" y="4817"/>
                    <a:pt x="331595" y="10049"/>
                  </a:cubicBezTo>
                  <a:cubicBezTo>
                    <a:pt x="321110" y="11547"/>
                    <a:pt x="308940" y="12607"/>
                    <a:pt x="301450" y="20097"/>
                  </a:cubicBezTo>
                  <a:cubicBezTo>
                    <a:pt x="288225" y="33322"/>
                    <a:pt x="321547" y="36844"/>
                    <a:pt x="311499" y="6029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FB7134-C81D-924A-87B5-EE7835BA602A}"/>
                </a:ext>
              </a:extLst>
            </p:cNvPr>
            <p:cNvSpPr txBox="1"/>
            <p:nvPr/>
          </p:nvSpPr>
          <p:spPr>
            <a:xfrm>
              <a:off x="5930424" y="85937"/>
              <a:ext cx="4972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896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3962CC0-E563-3442-A708-AEA55C280B91}"/>
              </a:ext>
            </a:extLst>
          </p:cNvPr>
          <p:cNvSpPr/>
          <p:nvPr/>
        </p:nvSpPr>
        <p:spPr>
          <a:xfrm>
            <a:off x="170822" y="381837"/>
            <a:ext cx="8822453" cy="4551904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EE7F39-5585-A64F-BB2E-9A9AE4CB7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08" y="1306285"/>
            <a:ext cx="8382984" cy="3024630"/>
          </a:xfrm>
          <a:prstGeom prst="rect">
            <a:avLst/>
          </a:prstGeom>
        </p:spPr>
      </p:pic>
      <p:pic>
        <p:nvPicPr>
          <p:cNvPr id="23" name="Picture 2" descr="upload.wikimedia.org/wikipedia/commons/thumb/0/...">
            <a:extLst>
              <a:ext uri="{FF2B5EF4-FFF2-40B4-BE49-F238E27FC236}">
                <a16:creationId xmlns:a16="http://schemas.microsoft.com/office/drawing/2014/main" id="{90A00269-E1DC-7E46-9618-CDB625764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84" y="119902"/>
            <a:ext cx="1389499" cy="166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33;p18">
            <a:extLst>
              <a:ext uri="{FF2B5EF4-FFF2-40B4-BE49-F238E27FC236}">
                <a16:creationId xmlns:a16="http://schemas.microsoft.com/office/drawing/2014/main" id="{3901AE7E-FDD1-E142-AE2D-75B3382B23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28388" y="596445"/>
            <a:ext cx="2656939" cy="608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Category (Group)</a:t>
            </a:r>
          </a:p>
        </p:txBody>
      </p:sp>
      <p:sp>
        <p:nvSpPr>
          <p:cNvPr id="27" name="Google Shape;133;p18">
            <a:extLst>
              <a:ext uri="{FF2B5EF4-FFF2-40B4-BE49-F238E27FC236}">
                <a16:creationId xmlns:a16="http://schemas.microsoft.com/office/drawing/2014/main" id="{A0C3CD02-7094-F644-A660-C8CFFCD5C08B}"/>
              </a:ext>
            </a:extLst>
          </p:cNvPr>
          <p:cNvSpPr txBox="1">
            <a:spLocks/>
          </p:cNvSpPr>
          <p:nvPr/>
        </p:nvSpPr>
        <p:spPr>
          <a:xfrm>
            <a:off x="2346136" y="965952"/>
            <a:ext cx="3502071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Sub-category (Subgroup)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73F3CCE-7666-014E-9F87-8AF2DFB67E10}"/>
              </a:ext>
            </a:extLst>
          </p:cNvPr>
          <p:cNvCxnSpPr>
            <a:cxnSpLocks/>
          </p:cNvCxnSpPr>
          <p:nvPr/>
        </p:nvCxnSpPr>
        <p:spPr>
          <a:xfrm>
            <a:off x="705465" y="1039665"/>
            <a:ext cx="1" cy="3296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6ACE87-5CAE-7D41-B03E-9E9FD94553F7}"/>
              </a:ext>
            </a:extLst>
          </p:cNvPr>
          <p:cNvCxnSpPr>
            <a:cxnSpLocks/>
          </p:cNvCxnSpPr>
          <p:nvPr/>
        </p:nvCxnSpPr>
        <p:spPr>
          <a:xfrm flipH="1">
            <a:off x="1366510" y="1359230"/>
            <a:ext cx="979626" cy="387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A51A46C-678D-1641-802B-DF9F977156D8}"/>
              </a:ext>
            </a:extLst>
          </p:cNvPr>
          <p:cNvSpPr/>
          <p:nvPr/>
        </p:nvSpPr>
        <p:spPr>
          <a:xfrm>
            <a:off x="2449656" y="4363471"/>
            <a:ext cx="4104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unicode.org</a:t>
            </a:r>
            <a:r>
              <a:rPr lang="en-US" dirty="0"/>
              <a:t>/emoji/charts/full-emoji-</a:t>
            </a:r>
            <a:r>
              <a:rPr lang="en-US" dirty="0" err="1"/>
              <a:t>list.html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21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34;p18">
            <a:extLst>
              <a:ext uri="{FF2B5EF4-FFF2-40B4-BE49-F238E27FC236}">
                <a16:creationId xmlns:a16="http://schemas.microsoft.com/office/drawing/2014/main" id="{212E592C-1E8D-404F-B8D4-ABA4ACE17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 Categories</a:t>
            </a:r>
            <a:endParaRPr dirty="0"/>
          </a:p>
        </p:txBody>
      </p:sp>
      <p:sp>
        <p:nvSpPr>
          <p:cNvPr id="38" name="Google Shape;133;p18">
            <a:extLst>
              <a:ext uri="{FF2B5EF4-FFF2-40B4-BE49-F238E27FC236}">
                <a16:creationId xmlns:a16="http://schemas.microsoft.com/office/drawing/2014/main" id="{190BA114-99BF-634E-A63B-0C0B60BD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0712" y="1193684"/>
            <a:ext cx="893133" cy="608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Flags</a:t>
            </a:r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B522DD45-6577-E548-9BC8-06C92234DCFC}"/>
              </a:ext>
            </a:extLst>
          </p:cNvPr>
          <p:cNvSpPr txBox="1">
            <a:spLocks/>
          </p:cNvSpPr>
          <p:nvPr/>
        </p:nvSpPr>
        <p:spPr>
          <a:xfrm>
            <a:off x="659434" y="1741487"/>
            <a:ext cx="1460183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Food and Drink</a:t>
            </a:r>
          </a:p>
        </p:txBody>
      </p:sp>
      <p:sp>
        <p:nvSpPr>
          <p:cNvPr id="41" name="Google Shape;133;p18">
            <a:extLst>
              <a:ext uri="{FF2B5EF4-FFF2-40B4-BE49-F238E27FC236}">
                <a16:creationId xmlns:a16="http://schemas.microsoft.com/office/drawing/2014/main" id="{0F7D9B8D-B166-944E-8414-C5F2419B2C42}"/>
              </a:ext>
            </a:extLst>
          </p:cNvPr>
          <p:cNvSpPr txBox="1">
            <a:spLocks/>
          </p:cNvSpPr>
          <p:nvPr/>
        </p:nvSpPr>
        <p:spPr>
          <a:xfrm>
            <a:off x="1321989" y="2744471"/>
            <a:ext cx="1170560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Objects</a:t>
            </a:r>
          </a:p>
        </p:txBody>
      </p:sp>
      <p:sp>
        <p:nvSpPr>
          <p:cNvPr id="42" name="Google Shape;133;p18">
            <a:extLst>
              <a:ext uri="{FF2B5EF4-FFF2-40B4-BE49-F238E27FC236}">
                <a16:creationId xmlns:a16="http://schemas.microsoft.com/office/drawing/2014/main" id="{1AB410C2-CC60-7C42-A59E-89B22DB2ACE1}"/>
              </a:ext>
            </a:extLst>
          </p:cNvPr>
          <p:cNvSpPr txBox="1">
            <a:spLocks/>
          </p:cNvSpPr>
          <p:nvPr/>
        </p:nvSpPr>
        <p:spPr>
          <a:xfrm>
            <a:off x="6648634" y="2181572"/>
            <a:ext cx="12902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Activities</a:t>
            </a:r>
          </a:p>
        </p:txBody>
      </p:sp>
      <p:sp>
        <p:nvSpPr>
          <p:cNvPr id="43" name="Google Shape;133;p18">
            <a:extLst>
              <a:ext uri="{FF2B5EF4-FFF2-40B4-BE49-F238E27FC236}">
                <a16:creationId xmlns:a16="http://schemas.microsoft.com/office/drawing/2014/main" id="{1BDED3C7-21DF-844C-AD5C-53DD7F8E898E}"/>
              </a:ext>
            </a:extLst>
          </p:cNvPr>
          <p:cNvSpPr txBox="1">
            <a:spLocks/>
          </p:cNvSpPr>
          <p:nvPr/>
        </p:nvSpPr>
        <p:spPr>
          <a:xfrm>
            <a:off x="6134676" y="3425977"/>
            <a:ext cx="12902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Symbols</a:t>
            </a:r>
          </a:p>
        </p:txBody>
      </p:sp>
      <p:sp>
        <p:nvSpPr>
          <p:cNvPr id="44" name="Google Shape;133;p18">
            <a:extLst>
              <a:ext uri="{FF2B5EF4-FFF2-40B4-BE49-F238E27FC236}">
                <a16:creationId xmlns:a16="http://schemas.microsoft.com/office/drawing/2014/main" id="{B66DE951-0CAA-6E47-8DDB-89CA5A100FE7}"/>
              </a:ext>
            </a:extLst>
          </p:cNvPr>
          <p:cNvSpPr txBox="1">
            <a:spLocks/>
          </p:cNvSpPr>
          <p:nvPr/>
        </p:nvSpPr>
        <p:spPr>
          <a:xfrm>
            <a:off x="2244733" y="3526511"/>
            <a:ext cx="1703525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Smileys and People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DC983-6183-7C4F-8019-BB4036B97003}"/>
              </a:ext>
            </a:extLst>
          </p:cNvPr>
          <p:cNvSpPr txBox="1"/>
          <p:nvPr/>
        </p:nvSpPr>
        <p:spPr>
          <a:xfrm>
            <a:off x="2852335" y="1216953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🇦🇶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323005C-4EE0-2946-8CF4-FAE89C2A5573}"/>
              </a:ext>
            </a:extLst>
          </p:cNvPr>
          <p:cNvSpPr txBox="1"/>
          <p:nvPr/>
        </p:nvSpPr>
        <p:spPr>
          <a:xfrm>
            <a:off x="5409849" y="1173879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🌋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8B7181-A4CB-224C-BEA4-D16B953003DC}"/>
              </a:ext>
            </a:extLst>
          </p:cNvPr>
          <p:cNvSpPr txBox="1"/>
          <p:nvPr/>
        </p:nvSpPr>
        <p:spPr>
          <a:xfrm>
            <a:off x="7008162" y="1785451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🤹‍♀️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2652EB-CFA1-DD46-81A6-0D001FD97CDB}"/>
              </a:ext>
            </a:extLst>
          </p:cNvPr>
          <p:cNvSpPr txBox="1"/>
          <p:nvPr/>
        </p:nvSpPr>
        <p:spPr>
          <a:xfrm>
            <a:off x="1976821" y="1758654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🍎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41E9AD-0FAA-2840-A06F-CA6B28E26F28}"/>
              </a:ext>
            </a:extLst>
          </p:cNvPr>
          <p:cNvSpPr txBox="1"/>
          <p:nvPr/>
        </p:nvSpPr>
        <p:spPr>
          <a:xfrm>
            <a:off x="5076359" y="2383961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🦓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4F5CB7-D306-8244-820F-579FA0E73847}"/>
              </a:ext>
            </a:extLst>
          </p:cNvPr>
          <p:cNvSpPr txBox="1"/>
          <p:nvPr/>
        </p:nvSpPr>
        <p:spPr>
          <a:xfrm>
            <a:off x="2340730" y="2392236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404A9-7574-D94D-A5B8-557244FA6956}"/>
              </a:ext>
            </a:extLst>
          </p:cNvPr>
          <p:cNvSpPr txBox="1"/>
          <p:nvPr/>
        </p:nvSpPr>
        <p:spPr>
          <a:xfrm>
            <a:off x="2628781" y="3024935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🤣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0BE51D-F53A-6F41-86C9-0110C031B5B6}"/>
              </a:ext>
            </a:extLst>
          </p:cNvPr>
          <p:cNvSpPr txBox="1"/>
          <p:nvPr/>
        </p:nvSpPr>
        <p:spPr>
          <a:xfrm>
            <a:off x="6450301" y="2961928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🔶</a:t>
            </a:r>
          </a:p>
        </p:txBody>
      </p:sp>
      <p:sp>
        <p:nvSpPr>
          <p:cNvPr id="54" name="Google Shape;133;p18">
            <a:extLst>
              <a:ext uri="{FF2B5EF4-FFF2-40B4-BE49-F238E27FC236}">
                <a16:creationId xmlns:a16="http://schemas.microsoft.com/office/drawing/2014/main" id="{A4580DE4-58BC-1045-9572-E5E8A1A901D4}"/>
              </a:ext>
            </a:extLst>
          </p:cNvPr>
          <p:cNvSpPr txBox="1">
            <a:spLocks/>
          </p:cNvSpPr>
          <p:nvPr/>
        </p:nvSpPr>
        <p:spPr>
          <a:xfrm>
            <a:off x="3962785" y="1286656"/>
            <a:ext cx="1558028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Travel and Places</a:t>
            </a:r>
          </a:p>
        </p:txBody>
      </p:sp>
      <p:sp>
        <p:nvSpPr>
          <p:cNvPr id="55" name="Google Shape;133;p18">
            <a:extLst>
              <a:ext uri="{FF2B5EF4-FFF2-40B4-BE49-F238E27FC236}">
                <a16:creationId xmlns:a16="http://schemas.microsoft.com/office/drawing/2014/main" id="{7A612A09-6A7A-1F40-8EE2-447CE6913815}"/>
              </a:ext>
            </a:extLst>
          </p:cNvPr>
          <p:cNvSpPr txBox="1">
            <a:spLocks/>
          </p:cNvSpPr>
          <p:nvPr/>
        </p:nvSpPr>
        <p:spPr>
          <a:xfrm>
            <a:off x="4100592" y="2685651"/>
            <a:ext cx="16073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Animals </a:t>
            </a:r>
          </a:p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and Nature</a:t>
            </a:r>
          </a:p>
        </p:txBody>
      </p:sp>
    </p:spTree>
    <p:extLst>
      <p:ext uri="{BB962C8B-B14F-4D97-AF65-F5344CB8AC3E}">
        <p14:creationId xmlns:p14="http://schemas.microsoft.com/office/powerpoint/2010/main" val="4239161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33;p18">
            <a:extLst>
              <a:ext uri="{FF2B5EF4-FFF2-40B4-BE49-F238E27FC236}">
                <a16:creationId xmlns:a16="http://schemas.microsoft.com/office/drawing/2014/main" id="{B66DE951-0CAA-6E47-8DDB-89CA5A100FE7}"/>
              </a:ext>
            </a:extLst>
          </p:cNvPr>
          <p:cNvSpPr txBox="1">
            <a:spLocks/>
          </p:cNvSpPr>
          <p:nvPr/>
        </p:nvSpPr>
        <p:spPr>
          <a:xfrm>
            <a:off x="1297929" y="3814257"/>
            <a:ext cx="2947296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Smileys and People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A404A9-7574-D94D-A5B8-557244FA6956}"/>
              </a:ext>
            </a:extLst>
          </p:cNvPr>
          <p:cNvSpPr txBox="1"/>
          <p:nvPr/>
        </p:nvSpPr>
        <p:spPr>
          <a:xfrm>
            <a:off x="2628781" y="3024935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🤣</a:t>
            </a:r>
          </a:p>
        </p:txBody>
      </p:sp>
      <p:sp>
        <p:nvSpPr>
          <p:cNvPr id="26" name="Google Shape;23;p4">
            <a:extLst>
              <a:ext uri="{FF2B5EF4-FFF2-40B4-BE49-F238E27FC236}">
                <a16:creationId xmlns:a16="http://schemas.microsoft.com/office/drawing/2014/main" id="{B422F164-82BD-FC47-9063-02CA5052BE92}"/>
              </a:ext>
            </a:extLst>
          </p:cNvPr>
          <p:cNvSpPr/>
          <p:nvPr/>
        </p:nvSpPr>
        <p:spPr>
          <a:xfrm>
            <a:off x="4311037" y="971550"/>
            <a:ext cx="3771181" cy="350520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27" name="Google Shape;24;p4">
            <a:extLst>
              <a:ext uri="{FF2B5EF4-FFF2-40B4-BE49-F238E27FC236}">
                <a16:creationId xmlns:a16="http://schemas.microsoft.com/office/drawing/2014/main" id="{4DBD3944-0D0C-1542-BDB5-E2FD79F1F006}"/>
              </a:ext>
            </a:extLst>
          </p:cNvPr>
          <p:cNvSpPr/>
          <p:nvPr/>
        </p:nvSpPr>
        <p:spPr>
          <a:xfrm>
            <a:off x="4082437" y="819150"/>
            <a:ext cx="3771181" cy="3505200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8" name="Google Shape;99;p15">
            <a:extLst>
              <a:ext uri="{FF2B5EF4-FFF2-40B4-BE49-F238E27FC236}">
                <a16:creationId xmlns:a16="http://schemas.microsoft.com/office/drawing/2014/main" id="{8FF5AA42-C2A4-4646-B2D9-A19C09F24ABF}"/>
              </a:ext>
            </a:extLst>
          </p:cNvPr>
          <p:cNvSpPr txBox="1">
            <a:spLocks/>
          </p:cNvSpPr>
          <p:nvPr/>
        </p:nvSpPr>
        <p:spPr>
          <a:xfrm>
            <a:off x="4768900" y="2084503"/>
            <a:ext cx="2539167" cy="940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“Did you know anthropomorphic emojis account for </a:t>
            </a:r>
            <a:r>
              <a:rPr lang="en-US" b="1" dirty="0">
                <a:solidFill>
                  <a:srgbClr val="6CCBF1"/>
                </a:solidFill>
              </a:rPr>
              <a:t>only ~13% </a:t>
            </a:r>
            <a:r>
              <a:rPr lang="en-US" dirty="0"/>
              <a:t>of all emojis!”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722779-3E39-6A43-B71D-00F9A0410521}"/>
              </a:ext>
            </a:extLst>
          </p:cNvPr>
          <p:cNvSpPr txBox="1"/>
          <p:nvPr/>
        </p:nvSpPr>
        <p:spPr>
          <a:xfrm>
            <a:off x="3395473" y="1117423"/>
            <a:ext cx="314152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/>
              <a:t>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D8D301-3005-6C45-82C4-0A6236DF210A}"/>
              </a:ext>
            </a:extLst>
          </p:cNvPr>
          <p:cNvSpPr txBox="1"/>
          <p:nvPr/>
        </p:nvSpPr>
        <p:spPr>
          <a:xfrm>
            <a:off x="2540128" y="1409810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✌️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C3AA96-6872-5D4D-8E1B-B0901C32C1A8}"/>
              </a:ext>
            </a:extLst>
          </p:cNvPr>
          <p:cNvSpPr txBox="1"/>
          <p:nvPr/>
        </p:nvSpPr>
        <p:spPr>
          <a:xfrm>
            <a:off x="2101936" y="2262331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👵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F68FBC-B5AC-C447-BEF3-D281AD2DDB7A}"/>
              </a:ext>
            </a:extLst>
          </p:cNvPr>
          <p:cNvSpPr txBox="1"/>
          <p:nvPr/>
        </p:nvSpPr>
        <p:spPr>
          <a:xfrm>
            <a:off x="3025690" y="2175773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🤦🏻‍♀️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710D3C1-E4F4-904A-BCAE-48BF10C2A4A5}"/>
              </a:ext>
            </a:extLst>
          </p:cNvPr>
          <p:cNvSpPr txBox="1"/>
          <p:nvPr/>
        </p:nvSpPr>
        <p:spPr>
          <a:xfrm>
            <a:off x="1569912" y="1230652"/>
            <a:ext cx="1040154" cy="7306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4000" dirty="0"/>
              <a:t>👨‍👨‍👧‍👦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1B0689-B793-8E49-9AAE-9F5EF121909E}"/>
              </a:ext>
            </a:extLst>
          </p:cNvPr>
          <p:cNvSpPr txBox="1"/>
          <p:nvPr/>
        </p:nvSpPr>
        <p:spPr>
          <a:xfrm>
            <a:off x="1140722" y="2175772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👯‍♂️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9B87EF3-6A49-5D49-9786-ACB4D7730E6C}"/>
              </a:ext>
            </a:extLst>
          </p:cNvPr>
          <p:cNvSpPr txBox="1"/>
          <p:nvPr/>
        </p:nvSpPr>
        <p:spPr>
          <a:xfrm>
            <a:off x="1604500" y="3000394"/>
            <a:ext cx="28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👩‍🎤</a:t>
            </a:r>
          </a:p>
        </p:txBody>
      </p:sp>
    </p:spTree>
    <p:extLst>
      <p:ext uri="{BB962C8B-B14F-4D97-AF65-F5344CB8AC3E}">
        <p14:creationId xmlns:p14="http://schemas.microsoft.com/office/powerpoint/2010/main" val="17421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134;p18">
            <a:extLst>
              <a:ext uri="{FF2B5EF4-FFF2-40B4-BE49-F238E27FC236}">
                <a16:creationId xmlns:a16="http://schemas.microsoft.com/office/drawing/2014/main" id="{212E592C-1E8D-404F-B8D4-ABA4ACE17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 Categories</a:t>
            </a:r>
            <a:endParaRPr dirty="0"/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B522DD45-6577-E548-9BC8-06C92234DCFC}"/>
              </a:ext>
            </a:extLst>
          </p:cNvPr>
          <p:cNvSpPr txBox="1">
            <a:spLocks/>
          </p:cNvSpPr>
          <p:nvPr/>
        </p:nvSpPr>
        <p:spPr>
          <a:xfrm>
            <a:off x="3322248" y="2233856"/>
            <a:ext cx="3872372" cy="1273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Let’s Explore!</a:t>
            </a:r>
          </a:p>
        </p:txBody>
      </p:sp>
    </p:spTree>
    <p:extLst>
      <p:ext uri="{BB962C8B-B14F-4D97-AF65-F5344CB8AC3E}">
        <p14:creationId xmlns:p14="http://schemas.microsoft.com/office/powerpoint/2010/main" val="4243562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02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 idx="4294967295"/>
          </p:nvPr>
        </p:nvSpPr>
        <p:spPr>
          <a:xfrm>
            <a:off x="762000" y="2471150"/>
            <a:ext cx="4229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000000"/>
                </a:solidFill>
              </a:rPr>
              <a:t>Hello!</a:t>
            </a:r>
            <a:endParaRPr sz="12000">
              <a:solidFill>
                <a:srgbClr val="000000"/>
              </a:solidFill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4294967295"/>
          </p:nvPr>
        </p:nvSpPr>
        <p:spPr>
          <a:xfrm>
            <a:off x="762000" y="3296868"/>
            <a:ext cx="6593700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I am Melanie Swartz, PhD</a:t>
            </a:r>
            <a:endParaRPr sz="18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FFFF"/>
                </a:solidFill>
              </a:rPr>
              <a:t>I am a computational social scientist.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FFFF"/>
                </a:solidFill>
              </a:rPr>
              <a:t>My research focuses on understanding society using computational and data science approaches.</a:t>
            </a:r>
            <a:endParaRPr sz="1800" dirty="0">
              <a:solidFill>
                <a:srgbClr val="FFFFFF"/>
              </a:solidFill>
            </a:endParaRPr>
          </a:p>
        </p:txBody>
      </p:sp>
      <p:pic>
        <p:nvPicPr>
          <p:cNvPr id="86" name="Google Shape;86;p13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194" y="518900"/>
            <a:ext cx="2515200" cy="2515200"/>
          </a:xfrm>
          <a:prstGeom prst="wedgeEllipseCallout">
            <a:avLst>
              <a:gd name="adj1" fmla="val -60049"/>
              <a:gd name="adj2" fmla="val 34410"/>
            </a:avLst>
          </a:prstGeom>
          <a:noFill/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8FBE51-4241-AA48-896A-FE5047FAE6FE}"/>
              </a:ext>
            </a:extLst>
          </p:cNvPr>
          <p:cNvSpPr txBox="1"/>
          <p:nvPr/>
        </p:nvSpPr>
        <p:spPr>
          <a:xfrm>
            <a:off x="858000" y="518900"/>
            <a:ext cx="10177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👩🏻‍🏫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616C4-2C3C-8E44-8F61-14298F01B889}"/>
              </a:ext>
            </a:extLst>
          </p:cNvPr>
          <p:cNvSpPr txBox="1"/>
          <p:nvPr/>
        </p:nvSpPr>
        <p:spPr>
          <a:xfrm>
            <a:off x="4186070" y="3610386"/>
            <a:ext cx="303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FFFF"/>
                </a:solidFill>
                <a:latin typeface="Bradley Hand" pitchFamily="2" charset="77"/>
                <a:ea typeface="Brush Script MT" panose="03060802040406070304" pitchFamily="66" charset="-122"/>
                <a:cs typeface="Bangla MN" pitchFamily="2" charset="0"/>
              </a:rPr>
              <a:t>and emoji researcher</a:t>
            </a:r>
            <a:endParaRPr lang="en-US" sz="2400" b="1" i="1" dirty="0">
              <a:latin typeface="Bradley Hand" pitchFamily="2" charset="77"/>
              <a:ea typeface="Brush Script MT" panose="03060802040406070304" pitchFamily="66" charset="-122"/>
              <a:cs typeface="Bangla MN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8CC040-7773-E544-9325-298802A2F767}"/>
              </a:ext>
            </a:extLst>
          </p:cNvPr>
          <p:cNvSpPr txBox="1"/>
          <p:nvPr/>
        </p:nvSpPr>
        <p:spPr>
          <a:xfrm>
            <a:off x="4082703" y="3972602"/>
            <a:ext cx="206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^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060CC3-00B1-F44F-A0A9-14DDFC4FFE1D}"/>
              </a:ext>
            </a:extLst>
          </p:cNvPr>
          <p:cNvCxnSpPr>
            <a:cxnSpLocks/>
          </p:cNvCxnSpPr>
          <p:nvPr/>
        </p:nvCxnSpPr>
        <p:spPr>
          <a:xfrm>
            <a:off x="2946492" y="1693995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EC75524-7FF0-A241-9919-1ECA07222A4E}"/>
              </a:ext>
            </a:extLst>
          </p:cNvPr>
          <p:cNvCxnSpPr>
            <a:cxnSpLocks/>
          </p:cNvCxnSpPr>
          <p:nvPr/>
        </p:nvCxnSpPr>
        <p:spPr>
          <a:xfrm>
            <a:off x="5496977" y="1690324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7D6D20-CF79-2D44-9FC2-FDD8BE7BC7C2}"/>
              </a:ext>
            </a:extLst>
          </p:cNvPr>
          <p:cNvCxnSpPr>
            <a:cxnSpLocks/>
          </p:cNvCxnSpPr>
          <p:nvPr/>
        </p:nvCxnSpPr>
        <p:spPr>
          <a:xfrm>
            <a:off x="5199387" y="2884276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C9803B6-7AC5-EF47-8FD1-457D19F43CCB}"/>
              </a:ext>
            </a:extLst>
          </p:cNvPr>
          <p:cNvCxnSpPr>
            <a:cxnSpLocks/>
          </p:cNvCxnSpPr>
          <p:nvPr/>
        </p:nvCxnSpPr>
        <p:spPr>
          <a:xfrm>
            <a:off x="6521375" y="3472046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7C7B34D-9D76-B644-97BA-5BEBB5ACBB18}"/>
              </a:ext>
            </a:extLst>
          </p:cNvPr>
          <p:cNvCxnSpPr>
            <a:cxnSpLocks/>
          </p:cNvCxnSpPr>
          <p:nvPr/>
        </p:nvCxnSpPr>
        <p:spPr>
          <a:xfrm>
            <a:off x="2407813" y="2884276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9A4071A-D476-3D4B-8AE4-0BB0697EF100}"/>
              </a:ext>
            </a:extLst>
          </p:cNvPr>
          <p:cNvCxnSpPr>
            <a:cxnSpLocks/>
          </p:cNvCxnSpPr>
          <p:nvPr/>
        </p:nvCxnSpPr>
        <p:spPr>
          <a:xfrm>
            <a:off x="2062189" y="2289289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A3F00FF-24B4-244E-8CA5-58E4B388357D}"/>
              </a:ext>
            </a:extLst>
          </p:cNvPr>
          <p:cNvCxnSpPr>
            <a:cxnSpLocks/>
          </p:cNvCxnSpPr>
          <p:nvPr/>
        </p:nvCxnSpPr>
        <p:spPr>
          <a:xfrm>
            <a:off x="2696046" y="3472046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Google Shape;134;p18">
            <a:extLst>
              <a:ext uri="{FF2B5EF4-FFF2-40B4-BE49-F238E27FC236}">
                <a16:creationId xmlns:a16="http://schemas.microsoft.com/office/drawing/2014/main" id="{212E592C-1E8D-404F-B8D4-ABA4ACE179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 Categories</a:t>
            </a:r>
            <a:endParaRPr dirty="0"/>
          </a:p>
        </p:txBody>
      </p:sp>
      <p:sp>
        <p:nvSpPr>
          <p:cNvPr id="38" name="Google Shape;133;p18">
            <a:extLst>
              <a:ext uri="{FF2B5EF4-FFF2-40B4-BE49-F238E27FC236}">
                <a16:creationId xmlns:a16="http://schemas.microsoft.com/office/drawing/2014/main" id="{190BA114-99BF-634E-A63B-0C0B60BD8A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70712" y="1193684"/>
            <a:ext cx="893133" cy="608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Flags</a:t>
            </a:r>
          </a:p>
        </p:txBody>
      </p:sp>
      <p:sp>
        <p:nvSpPr>
          <p:cNvPr id="40" name="Google Shape;133;p18">
            <a:extLst>
              <a:ext uri="{FF2B5EF4-FFF2-40B4-BE49-F238E27FC236}">
                <a16:creationId xmlns:a16="http://schemas.microsoft.com/office/drawing/2014/main" id="{B522DD45-6577-E548-9BC8-06C92234DCFC}"/>
              </a:ext>
            </a:extLst>
          </p:cNvPr>
          <p:cNvSpPr txBox="1">
            <a:spLocks/>
          </p:cNvSpPr>
          <p:nvPr/>
        </p:nvSpPr>
        <p:spPr>
          <a:xfrm>
            <a:off x="659434" y="1741487"/>
            <a:ext cx="1460183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Food and Drink</a:t>
            </a:r>
          </a:p>
        </p:txBody>
      </p:sp>
      <p:sp>
        <p:nvSpPr>
          <p:cNvPr id="41" name="Google Shape;133;p18">
            <a:extLst>
              <a:ext uri="{FF2B5EF4-FFF2-40B4-BE49-F238E27FC236}">
                <a16:creationId xmlns:a16="http://schemas.microsoft.com/office/drawing/2014/main" id="{0F7D9B8D-B166-944E-8414-C5F2419B2C42}"/>
              </a:ext>
            </a:extLst>
          </p:cNvPr>
          <p:cNvSpPr txBox="1">
            <a:spLocks/>
          </p:cNvSpPr>
          <p:nvPr/>
        </p:nvSpPr>
        <p:spPr>
          <a:xfrm>
            <a:off x="1321989" y="2744471"/>
            <a:ext cx="1170560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Objects</a:t>
            </a:r>
          </a:p>
        </p:txBody>
      </p:sp>
      <p:sp>
        <p:nvSpPr>
          <p:cNvPr id="42" name="Google Shape;133;p18">
            <a:extLst>
              <a:ext uri="{FF2B5EF4-FFF2-40B4-BE49-F238E27FC236}">
                <a16:creationId xmlns:a16="http://schemas.microsoft.com/office/drawing/2014/main" id="{1AB410C2-CC60-7C42-A59E-89B22DB2ACE1}"/>
              </a:ext>
            </a:extLst>
          </p:cNvPr>
          <p:cNvSpPr txBox="1">
            <a:spLocks/>
          </p:cNvSpPr>
          <p:nvPr/>
        </p:nvSpPr>
        <p:spPr>
          <a:xfrm>
            <a:off x="6648634" y="2181572"/>
            <a:ext cx="12902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Activities</a:t>
            </a:r>
          </a:p>
        </p:txBody>
      </p:sp>
      <p:sp>
        <p:nvSpPr>
          <p:cNvPr id="43" name="Google Shape;133;p18">
            <a:extLst>
              <a:ext uri="{FF2B5EF4-FFF2-40B4-BE49-F238E27FC236}">
                <a16:creationId xmlns:a16="http://schemas.microsoft.com/office/drawing/2014/main" id="{1BDED3C7-21DF-844C-AD5C-53DD7F8E898E}"/>
              </a:ext>
            </a:extLst>
          </p:cNvPr>
          <p:cNvSpPr txBox="1">
            <a:spLocks/>
          </p:cNvSpPr>
          <p:nvPr/>
        </p:nvSpPr>
        <p:spPr>
          <a:xfrm>
            <a:off x="6134676" y="3425977"/>
            <a:ext cx="12902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Symbols</a:t>
            </a:r>
          </a:p>
        </p:txBody>
      </p:sp>
      <p:sp>
        <p:nvSpPr>
          <p:cNvPr id="44" name="Google Shape;133;p18">
            <a:extLst>
              <a:ext uri="{FF2B5EF4-FFF2-40B4-BE49-F238E27FC236}">
                <a16:creationId xmlns:a16="http://schemas.microsoft.com/office/drawing/2014/main" id="{B66DE951-0CAA-6E47-8DDB-89CA5A100FE7}"/>
              </a:ext>
            </a:extLst>
          </p:cNvPr>
          <p:cNvSpPr txBox="1">
            <a:spLocks/>
          </p:cNvSpPr>
          <p:nvPr/>
        </p:nvSpPr>
        <p:spPr>
          <a:xfrm>
            <a:off x="2244733" y="3526511"/>
            <a:ext cx="1703525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Smileys and People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536EAE-5E65-D646-B7A3-6DE5EB100B6D}"/>
              </a:ext>
            </a:extLst>
          </p:cNvPr>
          <p:cNvCxnSpPr>
            <a:cxnSpLocks/>
          </p:cNvCxnSpPr>
          <p:nvPr/>
        </p:nvCxnSpPr>
        <p:spPr>
          <a:xfrm>
            <a:off x="7077811" y="2289289"/>
            <a:ext cx="40045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133;p18">
            <a:extLst>
              <a:ext uri="{FF2B5EF4-FFF2-40B4-BE49-F238E27FC236}">
                <a16:creationId xmlns:a16="http://schemas.microsoft.com/office/drawing/2014/main" id="{A4580DE4-58BC-1045-9572-E5E8A1A901D4}"/>
              </a:ext>
            </a:extLst>
          </p:cNvPr>
          <p:cNvSpPr txBox="1">
            <a:spLocks/>
          </p:cNvSpPr>
          <p:nvPr/>
        </p:nvSpPr>
        <p:spPr>
          <a:xfrm>
            <a:off x="3962785" y="1286656"/>
            <a:ext cx="1558028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Travel and Places</a:t>
            </a:r>
          </a:p>
        </p:txBody>
      </p:sp>
      <p:sp>
        <p:nvSpPr>
          <p:cNvPr id="55" name="Google Shape;133;p18">
            <a:extLst>
              <a:ext uri="{FF2B5EF4-FFF2-40B4-BE49-F238E27FC236}">
                <a16:creationId xmlns:a16="http://schemas.microsoft.com/office/drawing/2014/main" id="{7A612A09-6A7A-1F40-8EE2-447CE6913815}"/>
              </a:ext>
            </a:extLst>
          </p:cNvPr>
          <p:cNvSpPr txBox="1">
            <a:spLocks/>
          </p:cNvSpPr>
          <p:nvPr/>
        </p:nvSpPr>
        <p:spPr>
          <a:xfrm>
            <a:off x="4100592" y="2685651"/>
            <a:ext cx="1607342" cy="608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Animals </a:t>
            </a:r>
          </a:p>
          <a:p>
            <a:pPr marL="0" indent="0">
              <a:spcBef>
                <a:spcPts val="0"/>
              </a:spcBef>
              <a:buFont typeface="Sniglet"/>
              <a:buNone/>
            </a:pPr>
            <a:r>
              <a:rPr lang="en" dirty="0">
                <a:latin typeface="+mn-lt"/>
              </a:rPr>
              <a:t>and Nature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63D7D7-6131-D741-A71C-4C3AB5EB1358}"/>
              </a:ext>
            </a:extLst>
          </p:cNvPr>
          <p:cNvSpPr txBox="1"/>
          <p:nvPr/>
        </p:nvSpPr>
        <p:spPr>
          <a:xfrm>
            <a:off x="2759769" y="31317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🥶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EBD28-DD72-FB4C-B9EE-9AD525CA2FD5}"/>
              </a:ext>
            </a:extLst>
          </p:cNvPr>
          <p:cNvSpPr txBox="1"/>
          <p:nvPr/>
        </p:nvSpPr>
        <p:spPr>
          <a:xfrm>
            <a:off x="2098437" y="201459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F01F2-DEE1-B34A-999E-613BEDC0836B}"/>
              </a:ext>
            </a:extLst>
          </p:cNvPr>
          <p:cNvSpPr txBox="1"/>
          <p:nvPr/>
        </p:nvSpPr>
        <p:spPr>
          <a:xfrm>
            <a:off x="2982740" y="138254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🇩🇪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C49A2C-4C8D-5649-92D9-0A9AA8C014BF}"/>
              </a:ext>
            </a:extLst>
          </p:cNvPr>
          <p:cNvSpPr txBox="1"/>
          <p:nvPr/>
        </p:nvSpPr>
        <p:spPr>
          <a:xfrm>
            <a:off x="2455205" y="259895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C2DD6F-2EAA-DD4A-A14C-19E6B549834C}"/>
              </a:ext>
            </a:extLst>
          </p:cNvPr>
          <p:cNvSpPr txBox="1"/>
          <p:nvPr/>
        </p:nvSpPr>
        <p:spPr>
          <a:xfrm>
            <a:off x="7119049" y="198151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🎭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DCBA43-87C1-AE4E-A168-89E17FAAA534}"/>
              </a:ext>
            </a:extLst>
          </p:cNvPr>
          <p:cNvSpPr txBox="1"/>
          <p:nvPr/>
        </p:nvSpPr>
        <p:spPr>
          <a:xfrm>
            <a:off x="5660571" y="157842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🚲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787792-AB80-EC4F-9294-67FE4443333F}"/>
              </a:ext>
            </a:extLst>
          </p:cNvPr>
          <p:cNvSpPr/>
          <p:nvPr/>
        </p:nvSpPr>
        <p:spPr>
          <a:xfrm>
            <a:off x="5235635" y="254954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🦮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5C8A40-C5C2-FC49-9248-61B80F7C9663}"/>
              </a:ext>
            </a:extLst>
          </p:cNvPr>
          <p:cNvSpPr/>
          <p:nvPr/>
        </p:nvSpPr>
        <p:spPr>
          <a:xfrm>
            <a:off x="6557623" y="316773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💯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C18095-C30F-2A40-86CC-57A7EA386820}"/>
              </a:ext>
            </a:extLst>
          </p:cNvPr>
          <p:cNvGrpSpPr/>
          <p:nvPr/>
        </p:nvGrpSpPr>
        <p:grpSpPr>
          <a:xfrm>
            <a:off x="722075" y="1264535"/>
            <a:ext cx="7161263" cy="3051184"/>
            <a:chOff x="722075" y="1264535"/>
            <a:chExt cx="7161263" cy="305118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AF4F91B-9E89-D146-9748-07782E329B42}"/>
                </a:ext>
              </a:extLst>
            </p:cNvPr>
            <p:cNvSpPr/>
            <p:nvPr/>
          </p:nvSpPr>
          <p:spPr>
            <a:xfrm>
              <a:off x="2070712" y="1286656"/>
              <a:ext cx="843662" cy="40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8AB4FCC-C5C0-C045-8F34-6F4A83799AF1}"/>
                </a:ext>
              </a:extLst>
            </p:cNvPr>
            <p:cNvSpPr/>
            <p:nvPr/>
          </p:nvSpPr>
          <p:spPr>
            <a:xfrm>
              <a:off x="3948258" y="1264535"/>
              <a:ext cx="1412120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9C6E4D1-86DD-244C-A426-86CD90508DE1}"/>
                </a:ext>
              </a:extLst>
            </p:cNvPr>
            <p:cNvSpPr/>
            <p:nvPr/>
          </p:nvSpPr>
          <p:spPr>
            <a:xfrm>
              <a:off x="4672529" y="2988241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DAF748A-CFDF-8F44-9869-7FB018D4C50C}"/>
                </a:ext>
              </a:extLst>
            </p:cNvPr>
            <p:cNvSpPr/>
            <p:nvPr/>
          </p:nvSpPr>
          <p:spPr>
            <a:xfrm>
              <a:off x="6134676" y="3555665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13AD9A6-173F-144F-B227-7A70B4E13CF0}"/>
                </a:ext>
              </a:extLst>
            </p:cNvPr>
            <p:cNvSpPr/>
            <p:nvPr/>
          </p:nvSpPr>
          <p:spPr>
            <a:xfrm>
              <a:off x="6593097" y="2340841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AB8E0C0-3092-3848-B2C1-C8FA5191BEC1}"/>
                </a:ext>
              </a:extLst>
            </p:cNvPr>
            <p:cNvSpPr/>
            <p:nvPr/>
          </p:nvSpPr>
          <p:spPr>
            <a:xfrm>
              <a:off x="2227878" y="3633318"/>
              <a:ext cx="1703525" cy="682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92A1DE1-C8E3-104A-A6D1-AE773BBBFE71}"/>
                </a:ext>
              </a:extLst>
            </p:cNvPr>
            <p:cNvSpPr/>
            <p:nvPr/>
          </p:nvSpPr>
          <p:spPr>
            <a:xfrm>
              <a:off x="1304033" y="2863919"/>
              <a:ext cx="1033073" cy="41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BEB321D-A838-004C-BF4B-4EE85DA77658}"/>
                </a:ext>
              </a:extLst>
            </p:cNvPr>
            <p:cNvSpPr/>
            <p:nvPr/>
          </p:nvSpPr>
          <p:spPr>
            <a:xfrm>
              <a:off x="722075" y="1837966"/>
              <a:ext cx="1254746" cy="624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B31532-44A0-9D46-9F8C-C4A4F2D865D2}"/>
                </a:ext>
              </a:extLst>
            </p:cNvPr>
            <p:cNvSpPr/>
            <p:nvPr/>
          </p:nvSpPr>
          <p:spPr>
            <a:xfrm>
              <a:off x="4104781" y="2789616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9139732-6EB0-A843-9D01-EA223C751D6E}"/>
                </a:ext>
              </a:extLst>
            </p:cNvPr>
            <p:cNvSpPr txBox="1"/>
            <p:nvPr/>
          </p:nvSpPr>
          <p:spPr>
            <a:xfrm>
              <a:off x="2955980" y="1628490"/>
              <a:ext cx="4416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flag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8504E7D-A3E1-3C4B-95CB-31EA5C7892C4}"/>
                </a:ext>
              </a:extLst>
            </p:cNvPr>
            <p:cNvSpPr txBox="1"/>
            <p:nvPr/>
          </p:nvSpPr>
          <p:spPr>
            <a:xfrm>
              <a:off x="5475711" y="1628489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travel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B8855FB-4329-D446-851F-B0DCE3F40FED}"/>
                </a:ext>
              </a:extLst>
            </p:cNvPr>
            <p:cNvSpPr txBox="1"/>
            <p:nvPr/>
          </p:nvSpPr>
          <p:spPr>
            <a:xfrm>
              <a:off x="1988777" y="2251828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food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472CD1E-DFD9-DF41-9519-F7F47545D683}"/>
                </a:ext>
              </a:extLst>
            </p:cNvPr>
            <p:cNvSpPr txBox="1"/>
            <p:nvPr/>
          </p:nvSpPr>
          <p:spPr>
            <a:xfrm>
              <a:off x="7008162" y="222550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activity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9C3AEB6-40FC-CA43-A8E6-2DDB0EC223F5}"/>
                </a:ext>
              </a:extLst>
            </p:cNvPr>
            <p:cNvSpPr txBox="1"/>
            <p:nvPr/>
          </p:nvSpPr>
          <p:spPr>
            <a:xfrm>
              <a:off x="2340730" y="283851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object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98732AC-9934-8C45-8D15-8BC59BAB4C57}"/>
                </a:ext>
              </a:extLst>
            </p:cNvPr>
            <p:cNvSpPr txBox="1"/>
            <p:nvPr/>
          </p:nvSpPr>
          <p:spPr>
            <a:xfrm>
              <a:off x="5131958" y="283851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animal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C7F1191-F650-8643-8E69-441878888446}"/>
                </a:ext>
              </a:extLst>
            </p:cNvPr>
            <p:cNvSpPr txBox="1"/>
            <p:nvPr/>
          </p:nvSpPr>
          <p:spPr>
            <a:xfrm>
              <a:off x="2570621" y="341296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E29FC7-0D96-BD45-A67D-ED2AEAC81691}"/>
                </a:ext>
              </a:extLst>
            </p:cNvPr>
            <p:cNvSpPr txBox="1"/>
            <p:nvPr/>
          </p:nvSpPr>
          <p:spPr>
            <a:xfrm>
              <a:off x="6392141" y="345078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symbol</a:t>
              </a:r>
            </a:p>
          </p:txBody>
        </p:sp>
      </p:grpSp>
      <p:sp>
        <p:nvSpPr>
          <p:cNvPr id="64" name="Google Shape;135;p18">
            <a:extLst>
              <a:ext uri="{FF2B5EF4-FFF2-40B4-BE49-F238E27FC236}">
                <a16:creationId xmlns:a16="http://schemas.microsoft.com/office/drawing/2014/main" id="{F246AF59-EEEE-E846-B4B2-96668DDFCD0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00146" y="1032066"/>
            <a:ext cx="7455605" cy="345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On vacation to ___ we stayed in a ___ to save money, plus the ___ is good there. One day while out ___ , I tripped on ___ and landed on a ___.  Everyone’s reaction was ___. Apparently there was a ___ indicating it was dangerous area.</a:t>
            </a:r>
          </a:p>
        </p:txBody>
      </p:sp>
    </p:spTree>
    <p:extLst>
      <p:ext uri="{BB962C8B-B14F-4D97-AF65-F5344CB8AC3E}">
        <p14:creationId xmlns:p14="http://schemas.microsoft.com/office/powerpoint/2010/main" val="510765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Emoji-libs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A9B410-F0DD-BC43-A1E3-11BC67A2F574}"/>
              </a:ext>
            </a:extLst>
          </p:cNvPr>
          <p:cNvGrpSpPr/>
          <p:nvPr/>
        </p:nvGrpSpPr>
        <p:grpSpPr>
          <a:xfrm>
            <a:off x="722075" y="1264535"/>
            <a:ext cx="7161263" cy="3051184"/>
            <a:chOff x="722075" y="1264535"/>
            <a:chExt cx="7161263" cy="30511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7BE9B4-1CE3-6C47-ACF9-233F50C2D5DB}"/>
                </a:ext>
              </a:extLst>
            </p:cNvPr>
            <p:cNvSpPr/>
            <p:nvPr/>
          </p:nvSpPr>
          <p:spPr>
            <a:xfrm>
              <a:off x="2070712" y="1286656"/>
              <a:ext cx="843662" cy="40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3F053F-69EB-B441-9E3C-B978847C06C1}"/>
                </a:ext>
              </a:extLst>
            </p:cNvPr>
            <p:cNvSpPr/>
            <p:nvPr/>
          </p:nvSpPr>
          <p:spPr>
            <a:xfrm>
              <a:off x="3948258" y="1264535"/>
              <a:ext cx="1412120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2F6E4F-BCC2-134A-9A78-D0AA2ADA6433}"/>
                </a:ext>
              </a:extLst>
            </p:cNvPr>
            <p:cNvSpPr/>
            <p:nvPr/>
          </p:nvSpPr>
          <p:spPr>
            <a:xfrm>
              <a:off x="4672529" y="2988241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FB1EC6-AE84-7E40-B477-416E5EBEE674}"/>
                </a:ext>
              </a:extLst>
            </p:cNvPr>
            <p:cNvSpPr/>
            <p:nvPr/>
          </p:nvSpPr>
          <p:spPr>
            <a:xfrm>
              <a:off x="6134676" y="3555665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87AE43-2779-AA4A-98E6-8CA59D4E3004}"/>
                </a:ext>
              </a:extLst>
            </p:cNvPr>
            <p:cNvSpPr/>
            <p:nvPr/>
          </p:nvSpPr>
          <p:spPr>
            <a:xfrm>
              <a:off x="6593097" y="2340841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442C08-D7D2-154F-B16F-DE32C2219B85}"/>
                </a:ext>
              </a:extLst>
            </p:cNvPr>
            <p:cNvSpPr/>
            <p:nvPr/>
          </p:nvSpPr>
          <p:spPr>
            <a:xfrm>
              <a:off x="2227878" y="3633318"/>
              <a:ext cx="1703525" cy="682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775EE7-F95B-BB45-92EA-CDA3DE0F61E7}"/>
                </a:ext>
              </a:extLst>
            </p:cNvPr>
            <p:cNvSpPr/>
            <p:nvPr/>
          </p:nvSpPr>
          <p:spPr>
            <a:xfrm>
              <a:off x="1304033" y="2863919"/>
              <a:ext cx="1033073" cy="41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9877DA-48DB-1D4F-A7D0-A2124247723F}"/>
                </a:ext>
              </a:extLst>
            </p:cNvPr>
            <p:cNvSpPr/>
            <p:nvPr/>
          </p:nvSpPr>
          <p:spPr>
            <a:xfrm>
              <a:off x="722075" y="1837966"/>
              <a:ext cx="1254746" cy="624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DEBDE9-4252-C748-97F3-AC82818319E6}"/>
                </a:ext>
              </a:extLst>
            </p:cNvPr>
            <p:cNvSpPr/>
            <p:nvPr/>
          </p:nvSpPr>
          <p:spPr>
            <a:xfrm>
              <a:off x="4104781" y="2789616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4065C8-3851-604B-9A7F-8B5BBAB4BA9A}"/>
                </a:ext>
              </a:extLst>
            </p:cNvPr>
            <p:cNvSpPr txBox="1"/>
            <p:nvPr/>
          </p:nvSpPr>
          <p:spPr>
            <a:xfrm>
              <a:off x="2955980" y="1628490"/>
              <a:ext cx="4416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flag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89A3E9-8B15-144B-ADE9-2B7131D77721}"/>
                </a:ext>
              </a:extLst>
            </p:cNvPr>
            <p:cNvSpPr txBox="1"/>
            <p:nvPr/>
          </p:nvSpPr>
          <p:spPr>
            <a:xfrm>
              <a:off x="5475711" y="1628489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travel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4466C1-47F8-0E49-93DA-A97C1A659757}"/>
                </a:ext>
              </a:extLst>
            </p:cNvPr>
            <p:cNvSpPr txBox="1"/>
            <p:nvPr/>
          </p:nvSpPr>
          <p:spPr>
            <a:xfrm>
              <a:off x="1988777" y="2251828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food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7AE24-E45D-394B-8975-F1D5AD071BEF}"/>
                </a:ext>
              </a:extLst>
            </p:cNvPr>
            <p:cNvSpPr txBox="1"/>
            <p:nvPr/>
          </p:nvSpPr>
          <p:spPr>
            <a:xfrm>
              <a:off x="7008162" y="222550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activity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CDFA7F-DD05-8F42-BE76-7FC86C89C950}"/>
                </a:ext>
              </a:extLst>
            </p:cNvPr>
            <p:cNvSpPr txBox="1"/>
            <p:nvPr/>
          </p:nvSpPr>
          <p:spPr>
            <a:xfrm>
              <a:off x="2340730" y="283851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object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97710A-39CD-214C-9E7C-D07B0EDFD850}"/>
                </a:ext>
              </a:extLst>
            </p:cNvPr>
            <p:cNvSpPr txBox="1"/>
            <p:nvPr/>
          </p:nvSpPr>
          <p:spPr>
            <a:xfrm>
              <a:off x="5131958" y="283851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animal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004B43-9199-0244-A678-1388C050FE85}"/>
                </a:ext>
              </a:extLst>
            </p:cNvPr>
            <p:cNvSpPr txBox="1"/>
            <p:nvPr/>
          </p:nvSpPr>
          <p:spPr>
            <a:xfrm>
              <a:off x="2570621" y="341296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46675C-2447-804A-A735-F1057D72EB6B}"/>
                </a:ext>
              </a:extLst>
            </p:cNvPr>
            <p:cNvSpPr txBox="1"/>
            <p:nvPr/>
          </p:nvSpPr>
          <p:spPr>
            <a:xfrm>
              <a:off x="6392141" y="345078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symbol</a:t>
              </a:r>
            </a:p>
          </p:txBody>
        </p:sp>
      </p:grpSp>
      <p:sp>
        <p:nvSpPr>
          <p:cNvPr id="30" name="Google Shape;136;p18">
            <a:extLst>
              <a:ext uri="{FF2B5EF4-FFF2-40B4-BE49-F238E27FC236}">
                <a16:creationId xmlns:a16="http://schemas.microsoft.com/office/drawing/2014/main" id="{22BB959B-C993-5A4B-9215-E4885A9C37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800146" y="1032066"/>
            <a:ext cx="7455605" cy="345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On vacation to ___ we stayed in a ___ to save money, plus the ___ is good there. One day while out ___ , I tripped on ___ and landed on a ___.  Everyone’s reaction was ___. Apparently there was a ___ indicating it was dangerous area.</a:t>
            </a:r>
          </a:p>
        </p:txBody>
      </p:sp>
    </p:spTree>
    <p:extLst>
      <p:ext uri="{BB962C8B-B14F-4D97-AF65-F5344CB8AC3E}">
        <p14:creationId xmlns:p14="http://schemas.microsoft.com/office/powerpoint/2010/main" val="124349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Emoji-libs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A9B410-F0DD-BC43-A1E3-11BC67A2F574}"/>
              </a:ext>
            </a:extLst>
          </p:cNvPr>
          <p:cNvGrpSpPr/>
          <p:nvPr/>
        </p:nvGrpSpPr>
        <p:grpSpPr>
          <a:xfrm>
            <a:off x="722075" y="1264535"/>
            <a:ext cx="7161263" cy="3051184"/>
            <a:chOff x="722075" y="1264535"/>
            <a:chExt cx="7161263" cy="305118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7BE9B4-1CE3-6C47-ACF9-233F50C2D5DB}"/>
                </a:ext>
              </a:extLst>
            </p:cNvPr>
            <p:cNvSpPr/>
            <p:nvPr/>
          </p:nvSpPr>
          <p:spPr>
            <a:xfrm>
              <a:off x="2070712" y="1286656"/>
              <a:ext cx="843662" cy="403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D3F053F-69EB-B441-9E3C-B978847C06C1}"/>
                </a:ext>
              </a:extLst>
            </p:cNvPr>
            <p:cNvSpPr/>
            <p:nvPr/>
          </p:nvSpPr>
          <p:spPr>
            <a:xfrm>
              <a:off x="3948258" y="1264535"/>
              <a:ext cx="1412120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2F6E4F-BCC2-134A-9A78-D0AA2ADA6433}"/>
                </a:ext>
              </a:extLst>
            </p:cNvPr>
            <p:cNvSpPr/>
            <p:nvPr/>
          </p:nvSpPr>
          <p:spPr>
            <a:xfrm>
              <a:off x="4672529" y="2988241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FB1EC6-AE84-7E40-B477-416E5EBEE674}"/>
                </a:ext>
              </a:extLst>
            </p:cNvPr>
            <p:cNvSpPr/>
            <p:nvPr/>
          </p:nvSpPr>
          <p:spPr>
            <a:xfrm>
              <a:off x="6134676" y="3555665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C87AE43-2779-AA4A-98E6-8CA59D4E3004}"/>
                </a:ext>
              </a:extLst>
            </p:cNvPr>
            <p:cNvSpPr/>
            <p:nvPr/>
          </p:nvSpPr>
          <p:spPr>
            <a:xfrm>
              <a:off x="6593097" y="2340841"/>
              <a:ext cx="1290241" cy="3804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442C08-D7D2-154F-B16F-DE32C2219B85}"/>
                </a:ext>
              </a:extLst>
            </p:cNvPr>
            <p:cNvSpPr/>
            <p:nvPr/>
          </p:nvSpPr>
          <p:spPr>
            <a:xfrm>
              <a:off x="2227878" y="3633318"/>
              <a:ext cx="1703525" cy="6824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775EE7-F95B-BB45-92EA-CDA3DE0F61E7}"/>
                </a:ext>
              </a:extLst>
            </p:cNvPr>
            <p:cNvSpPr/>
            <p:nvPr/>
          </p:nvSpPr>
          <p:spPr>
            <a:xfrm>
              <a:off x="1304033" y="2863919"/>
              <a:ext cx="1033073" cy="4150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9877DA-48DB-1D4F-A7D0-A2124247723F}"/>
                </a:ext>
              </a:extLst>
            </p:cNvPr>
            <p:cNvSpPr/>
            <p:nvPr/>
          </p:nvSpPr>
          <p:spPr>
            <a:xfrm>
              <a:off x="722075" y="1837966"/>
              <a:ext cx="1254746" cy="624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0DEBDE9-4252-C748-97F3-AC82818319E6}"/>
                </a:ext>
              </a:extLst>
            </p:cNvPr>
            <p:cNvSpPr/>
            <p:nvPr/>
          </p:nvSpPr>
          <p:spPr>
            <a:xfrm>
              <a:off x="4104781" y="2789616"/>
              <a:ext cx="1090963" cy="839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4065C8-3851-604B-9A7F-8B5BBAB4BA9A}"/>
                </a:ext>
              </a:extLst>
            </p:cNvPr>
            <p:cNvSpPr txBox="1"/>
            <p:nvPr/>
          </p:nvSpPr>
          <p:spPr>
            <a:xfrm>
              <a:off x="2955980" y="1628490"/>
              <a:ext cx="44168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flag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B89A3E9-8B15-144B-ADE9-2B7131D77721}"/>
                </a:ext>
              </a:extLst>
            </p:cNvPr>
            <p:cNvSpPr txBox="1"/>
            <p:nvPr/>
          </p:nvSpPr>
          <p:spPr>
            <a:xfrm>
              <a:off x="5475711" y="1628489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travel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74466C1-47F8-0E49-93DA-A97C1A659757}"/>
                </a:ext>
              </a:extLst>
            </p:cNvPr>
            <p:cNvSpPr txBox="1"/>
            <p:nvPr/>
          </p:nvSpPr>
          <p:spPr>
            <a:xfrm>
              <a:off x="1988777" y="2251828"/>
              <a:ext cx="5882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food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657AE24-E45D-394B-8975-F1D5AD071BEF}"/>
                </a:ext>
              </a:extLst>
            </p:cNvPr>
            <p:cNvSpPr txBox="1"/>
            <p:nvPr/>
          </p:nvSpPr>
          <p:spPr>
            <a:xfrm>
              <a:off x="7008162" y="222550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activity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CDFA7F-DD05-8F42-BE76-7FC86C89C950}"/>
                </a:ext>
              </a:extLst>
            </p:cNvPr>
            <p:cNvSpPr txBox="1"/>
            <p:nvPr/>
          </p:nvSpPr>
          <p:spPr>
            <a:xfrm>
              <a:off x="2340730" y="2838511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object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597710A-39CD-214C-9E7C-D07B0EDFD850}"/>
                </a:ext>
              </a:extLst>
            </p:cNvPr>
            <p:cNvSpPr txBox="1"/>
            <p:nvPr/>
          </p:nvSpPr>
          <p:spPr>
            <a:xfrm>
              <a:off x="5131958" y="283851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animal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004B43-9199-0244-A678-1388C050FE85}"/>
                </a:ext>
              </a:extLst>
            </p:cNvPr>
            <p:cNvSpPr txBox="1"/>
            <p:nvPr/>
          </p:nvSpPr>
          <p:spPr>
            <a:xfrm>
              <a:off x="2570621" y="341296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people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46675C-2447-804A-A735-F1057D72EB6B}"/>
                </a:ext>
              </a:extLst>
            </p:cNvPr>
            <p:cNvSpPr txBox="1"/>
            <p:nvPr/>
          </p:nvSpPr>
          <p:spPr>
            <a:xfrm>
              <a:off x="6392141" y="3450780"/>
              <a:ext cx="687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symbol</a:t>
              </a:r>
            </a:p>
          </p:txBody>
        </p:sp>
      </p:grpSp>
      <p:sp>
        <p:nvSpPr>
          <p:cNvPr id="30" name="Google Shape;136;p18">
            <a:extLst>
              <a:ext uri="{FF2B5EF4-FFF2-40B4-BE49-F238E27FC236}">
                <a16:creationId xmlns:a16="http://schemas.microsoft.com/office/drawing/2014/main" id="{22BB959B-C993-5A4B-9215-E4885A9C37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800146" y="1032066"/>
            <a:ext cx="7455605" cy="345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On vacation to ___ we stayed in a ___ to save money, plus the ___ is good there. One day while out ___ , I tripped on ___ and landed on a ___.  Everyone’s reaction was ___. Apparently there was a ___ indicating it was dangerous area.</a:t>
            </a:r>
          </a:p>
        </p:txBody>
      </p:sp>
    </p:spTree>
    <p:extLst>
      <p:ext uri="{BB962C8B-B14F-4D97-AF65-F5344CB8AC3E}">
        <p14:creationId xmlns:p14="http://schemas.microsoft.com/office/powerpoint/2010/main" val="2331362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02234" y="629202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Emoji-libs</a:t>
            </a:r>
            <a:endParaRPr dirty="0"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2"/>
          </p:nvPr>
        </p:nvSpPr>
        <p:spPr>
          <a:xfrm>
            <a:off x="800146" y="1032066"/>
            <a:ext cx="7455605" cy="34588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/>
              <a:t>On vacation to ___ we stayed in a ___ to save money, plus the ___ is good there. One day while out ___ , I tripped on ___ and landed on a ___.  Everyone’s reaction was ___. Apparently there was a ___ indicating it was dangerous area.</a:t>
            </a:r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4B45F-473D-9841-AA85-2C441BDBC36C}"/>
              </a:ext>
            </a:extLst>
          </p:cNvPr>
          <p:cNvSpPr txBox="1"/>
          <p:nvPr/>
        </p:nvSpPr>
        <p:spPr>
          <a:xfrm>
            <a:off x="2955980" y="1628490"/>
            <a:ext cx="441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flag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0DF2B-D82E-6747-B90F-E26EAA2D87D2}"/>
              </a:ext>
            </a:extLst>
          </p:cNvPr>
          <p:cNvSpPr txBox="1"/>
          <p:nvPr/>
        </p:nvSpPr>
        <p:spPr>
          <a:xfrm>
            <a:off x="5475711" y="1628489"/>
            <a:ext cx="588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travel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0D3516-4693-BD43-92BB-9E10C34C48AD}"/>
              </a:ext>
            </a:extLst>
          </p:cNvPr>
          <p:cNvSpPr txBox="1"/>
          <p:nvPr/>
        </p:nvSpPr>
        <p:spPr>
          <a:xfrm>
            <a:off x="1988777" y="2251828"/>
            <a:ext cx="5882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food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F62FB-9E88-CA4B-A408-29A16949C9FD}"/>
              </a:ext>
            </a:extLst>
          </p:cNvPr>
          <p:cNvSpPr txBox="1"/>
          <p:nvPr/>
        </p:nvSpPr>
        <p:spPr>
          <a:xfrm>
            <a:off x="7008162" y="2225501"/>
            <a:ext cx="68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activity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ADC4CB-4B17-7C4C-9CDE-335A43C6EAAE}"/>
              </a:ext>
            </a:extLst>
          </p:cNvPr>
          <p:cNvSpPr txBox="1"/>
          <p:nvPr/>
        </p:nvSpPr>
        <p:spPr>
          <a:xfrm>
            <a:off x="2340730" y="2838511"/>
            <a:ext cx="68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object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F654A2-7B43-8548-B330-33BDDF5287AB}"/>
              </a:ext>
            </a:extLst>
          </p:cNvPr>
          <p:cNvSpPr txBox="1"/>
          <p:nvPr/>
        </p:nvSpPr>
        <p:spPr>
          <a:xfrm>
            <a:off x="5131958" y="2838510"/>
            <a:ext cx="68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animal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B900B5-5065-BB46-A16B-AA946E80B064}"/>
              </a:ext>
            </a:extLst>
          </p:cNvPr>
          <p:cNvSpPr txBox="1"/>
          <p:nvPr/>
        </p:nvSpPr>
        <p:spPr>
          <a:xfrm>
            <a:off x="2570621" y="3412960"/>
            <a:ext cx="68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681865-3897-B640-8608-AD499F2047E9}"/>
              </a:ext>
            </a:extLst>
          </p:cNvPr>
          <p:cNvSpPr txBox="1"/>
          <p:nvPr/>
        </p:nvSpPr>
        <p:spPr>
          <a:xfrm>
            <a:off x="6392141" y="3450780"/>
            <a:ext cx="687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symbol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CA86BC-DD0F-7944-A02F-F81C80F7A442}"/>
              </a:ext>
            </a:extLst>
          </p:cNvPr>
          <p:cNvSpPr txBox="1"/>
          <p:nvPr/>
        </p:nvSpPr>
        <p:spPr>
          <a:xfrm>
            <a:off x="2852335" y="1216953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🇦🇶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26C9BC-6A65-0D45-9B3C-87E990E86815}"/>
              </a:ext>
            </a:extLst>
          </p:cNvPr>
          <p:cNvSpPr txBox="1"/>
          <p:nvPr/>
        </p:nvSpPr>
        <p:spPr>
          <a:xfrm>
            <a:off x="5409849" y="1173879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🌋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0807F2-2599-CC42-8A3E-EB74C5187118}"/>
              </a:ext>
            </a:extLst>
          </p:cNvPr>
          <p:cNvSpPr txBox="1"/>
          <p:nvPr/>
        </p:nvSpPr>
        <p:spPr>
          <a:xfrm>
            <a:off x="7008162" y="1785451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🤹‍♀️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A26E03-E1A6-3B47-8BE2-CABBB7D80B70}"/>
              </a:ext>
            </a:extLst>
          </p:cNvPr>
          <p:cNvSpPr txBox="1"/>
          <p:nvPr/>
        </p:nvSpPr>
        <p:spPr>
          <a:xfrm>
            <a:off x="1976821" y="1758654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🍎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8D876D-EDE3-A749-A7D9-EFAD97BD3EC8}"/>
              </a:ext>
            </a:extLst>
          </p:cNvPr>
          <p:cNvSpPr txBox="1"/>
          <p:nvPr/>
        </p:nvSpPr>
        <p:spPr>
          <a:xfrm>
            <a:off x="5076359" y="2383961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F5496C-8B4F-A141-9BB6-67E981902F94}"/>
              </a:ext>
            </a:extLst>
          </p:cNvPr>
          <p:cNvSpPr txBox="1"/>
          <p:nvPr/>
        </p:nvSpPr>
        <p:spPr>
          <a:xfrm>
            <a:off x="2340730" y="2392236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765863-794E-BA4E-A3CC-70EFCBEDFA6D}"/>
              </a:ext>
            </a:extLst>
          </p:cNvPr>
          <p:cNvSpPr txBox="1"/>
          <p:nvPr/>
        </p:nvSpPr>
        <p:spPr>
          <a:xfrm>
            <a:off x="2628781" y="3024935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🤣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BAA582-9D5E-4F41-928E-91F66B840A5D}"/>
              </a:ext>
            </a:extLst>
          </p:cNvPr>
          <p:cNvSpPr txBox="1"/>
          <p:nvPr/>
        </p:nvSpPr>
        <p:spPr>
          <a:xfrm>
            <a:off x="6450301" y="2961928"/>
            <a:ext cx="285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🔶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31518E-60F7-854A-A411-6852FB4BF3D8}"/>
              </a:ext>
            </a:extLst>
          </p:cNvPr>
          <p:cNvSpPr/>
          <p:nvPr/>
        </p:nvSpPr>
        <p:spPr>
          <a:xfrm>
            <a:off x="800146" y="800511"/>
            <a:ext cx="7359116" cy="34365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F6088-B70C-BB49-9061-EE286737ED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Google Shape;105;p16">
            <a:extLst>
              <a:ext uri="{FF2B5EF4-FFF2-40B4-BE49-F238E27FC236}">
                <a16:creationId xmlns:a16="http://schemas.microsoft.com/office/drawing/2014/main" id="{25AE7E51-2094-F34A-881C-361A1F92E547}"/>
              </a:ext>
            </a:extLst>
          </p:cNvPr>
          <p:cNvSpPr txBox="1">
            <a:spLocks/>
          </p:cNvSpPr>
          <p:nvPr/>
        </p:nvSpPr>
        <p:spPr>
          <a:xfrm>
            <a:off x="445627" y="363501"/>
            <a:ext cx="7094538" cy="75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b="1" dirty="0">
                <a:effectLst>
                  <a:glow rad="419100">
                    <a:schemeClr val="bg1">
                      <a:alpha val="40000"/>
                    </a:schemeClr>
                  </a:glow>
                </a:effectLst>
              </a:rPr>
              <a:t>Emojis are part of our digital 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F5C9F5-9784-214A-A7E2-57486E8204E2}"/>
              </a:ext>
            </a:extLst>
          </p:cNvPr>
          <p:cNvGrpSpPr/>
          <p:nvPr/>
        </p:nvGrpSpPr>
        <p:grpSpPr>
          <a:xfrm>
            <a:off x="560743" y="1073941"/>
            <a:ext cx="8022514" cy="4069559"/>
            <a:chOff x="3426877" y="2965544"/>
            <a:chExt cx="5434152" cy="27565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B23EDA6-8530-4F43-8121-05F851356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9" t="12342" r="29" b="4098"/>
            <a:stretch/>
          </p:blipFill>
          <p:spPr>
            <a:xfrm>
              <a:off x="3426877" y="2965544"/>
              <a:ext cx="5338245" cy="25103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8464725-82F1-0A4E-9BD4-708C9AF2E0E4}"/>
                </a:ext>
              </a:extLst>
            </p:cNvPr>
            <p:cNvSpPr txBox="1"/>
            <p:nvPr/>
          </p:nvSpPr>
          <p:spPr>
            <a:xfrm>
              <a:off x="7978160" y="5475890"/>
              <a:ext cx="8828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</a:rPr>
                <a:t>Shutterstock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037814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65287" y="2852278"/>
            <a:ext cx="4820337" cy="1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 use prevalent on mobile devices and used in text messaging and social media. </a:t>
            </a:r>
            <a:br>
              <a:rPr lang="en" dirty="0"/>
            </a:br>
            <a:br>
              <a:rPr lang="en" dirty="0"/>
            </a:br>
            <a:r>
              <a:rPr lang="en" dirty="0"/>
              <a:t>Emojis are sometimes also used in surveys and other media.</a:t>
            </a:r>
            <a:endParaRPr dirty="0"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8F9F4EB-22C5-6041-B93D-A8C6621BD4C7}"/>
              </a:ext>
            </a:extLst>
          </p:cNvPr>
          <p:cNvSpPr/>
          <p:nvPr/>
        </p:nvSpPr>
        <p:spPr>
          <a:xfrm>
            <a:off x="5793440" y="986106"/>
            <a:ext cx="3101029" cy="356579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05416-4B55-6142-A505-71B1D314953B}"/>
              </a:ext>
            </a:extLst>
          </p:cNvPr>
          <p:cNvSpPr txBox="1"/>
          <p:nvPr/>
        </p:nvSpPr>
        <p:spPr>
          <a:xfrm>
            <a:off x="6228008" y="1118608"/>
            <a:ext cx="2291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Emoji Use on Instagram Over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57F754-0172-DD4D-B0A4-C6208F502595}"/>
              </a:ext>
            </a:extLst>
          </p:cNvPr>
          <p:cNvSpPr txBox="1"/>
          <p:nvPr/>
        </p:nvSpPr>
        <p:spPr>
          <a:xfrm>
            <a:off x="7010484" y="3573383"/>
            <a:ext cx="109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iOS Emoji Keyboard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ADDE32-4F07-F449-B117-317F4FEFD265}"/>
              </a:ext>
            </a:extLst>
          </p:cNvPr>
          <p:cNvSpPr txBox="1"/>
          <p:nvPr/>
        </p:nvSpPr>
        <p:spPr>
          <a:xfrm>
            <a:off x="6212711" y="2099106"/>
            <a:ext cx="1095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Instagram released for Android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B29973-6B45-204E-A8EF-4A1BDCEB3FAD}"/>
              </a:ext>
            </a:extLst>
          </p:cNvPr>
          <p:cNvSpPr txBox="1"/>
          <p:nvPr/>
        </p:nvSpPr>
        <p:spPr>
          <a:xfrm>
            <a:off x="7139989" y="1905469"/>
            <a:ext cx="10952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 Emoji Keyboard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2D438D-11B3-024F-8DF7-006E02428330}"/>
              </a:ext>
            </a:extLst>
          </p:cNvPr>
          <p:cNvGrpSpPr/>
          <p:nvPr/>
        </p:nvGrpSpPr>
        <p:grpSpPr>
          <a:xfrm>
            <a:off x="5793440" y="1784446"/>
            <a:ext cx="3139545" cy="2634905"/>
            <a:chOff x="5606397" y="1277861"/>
            <a:chExt cx="3557677" cy="318264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FCE16C6-6832-B141-94E6-38D0D08A2E91}"/>
                </a:ext>
              </a:extLst>
            </p:cNvPr>
            <p:cNvSpPr txBox="1"/>
            <p:nvPr/>
          </p:nvSpPr>
          <p:spPr>
            <a:xfrm>
              <a:off x="5667270" y="4088750"/>
              <a:ext cx="3496804" cy="37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2010  2011 2012  2013  2014  2015   </a:t>
              </a: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0B61782-E9DE-EE42-893E-7C63A4EDC788}"/>
                </a:ext>
              </a:extLst>
            </p:cNvPr>
            <p:cNvSpPr/>
            <p:nvPr/>
          </p:nvSpPr>
          <p:spPr>
            <a:xfrm>
              <a:off x="5879963" y="1435985"/>
              <a:ext cx="3034602" cy="2652765"/>
            </a:xfrm>
            <a:custGeom>
              <a:avLst/>
              <a:gdLst>
                <a:gd name="connsiteX0" fmla="*/ 0 w 3034602"/>
                <a:gd name="connsiteY0" fmla="*/ 2652765 h 2652765"/>
                <a:gd name="connsiteX1" fmla="*/ 100483 w 3034602"/>
                <a:gd name="connsiteY1" fmla="*/ 2562330 h 2652765"/>
                <a:gd name="connsiteX2" fmla="*/ 160773 w 3034602"/>
                <a:gd name="connsiteY2" fmla="*/ 2542233 h 2652765"/>
                <a:gd name="connsiteX3" fmla="*/ 190918 w 3034602"/>
                <a:gd name="connsiteY3" fmla="*/ 2532185 h 2652765"/>
                <a:gd name="connsiteX4" fmla="*/ 200967 w 3034602"/>
                <a:gd name="connsiteY4" fmla="*/ 2502040 h 2652765"/>
                <a:gd name="connsiteX5" fmla="*/ 301450 w 3034602"/>
                <a:gd name="connsiteY5" fmla="*/ 2522136 h 2652765"/>
                <a:gd name="connsiteX6" fmla="*/ 562707 w 3034602"/>
                <a:gd name="connsiteY6" fmla="*/ 2532185 h 2652765"/>
                <a:gd name="connsiteX7" fmla="*/ 592852 w 3034602"/>
                <a:gd name="connsiteY7" fmla="*/ 2552281 h 2652765"/>
                <a:gd name="connsiteX8" fmla="*/ 602901 w 3034602"/>
                <a:gd name="connsiteY8" fmla="*/ 2512088 h 2652765"/>
                <a:gd name="connsiteX9" fmla="*/ 612949 w 3034602"/>
                <a:gd name="connsiteY9" fmla="*/ 2321169 h 2652765"/>
                <a:gd name="connsiteX10" fmla="*/ 622997 w 3034602"/>
                <a:gd name="connsiteY10" fmla="*/ 2270928 h 2652765"/>
                <a:gd name="connsiteX11" fmla="*/ 643094 w 3034602"/>
                <a:gd name="connsiteY11" fmla="*/ 2210637 h 2652765"/>
                <a:gd name="connsiteX12" fmla="*/ 663191 w 3034602"/>
                <a:gd name="connsiteY12" fmla="*/ 1999622 h 2652765"/>
                <a:gd name="connsiteX13" fmla="*/ 683287 w 3034602"/>
                <a:gd name="connsiteY13" fmla="*/ 1939332 h 2652765"/>
                <a:gd name="connsiteX14" fmla="*/ 693336 w 3034602"/>
                <a:gd name="connsiteY14" fmla="*/ 1909187 h 2652765"/>
                <a:gd name="connsiteX15" fmla="*/ 723481 w 3034602"/>
                <a:gd name="connsiteY15" fmla="*/ 1778558 h 2652765"/>
                <a:gd name="connsiteX16" fmla="*/ 753626 w 3034602"/>
                <a:gd name="connsiteY16" fmla="*/ 1657978 h 2652765"/>
                <a:gd name="connsiteX17" fmla="*/ 783771 w 3034602"/>
                <a:gd name="connsiteY17" fmla="*/ 1637881 h 2652765"/>
                <a:gd name="connsiteX18" fmla="*/ 823964 w 3034602"/>
                <a:gd name="connsiteY18" fmla="*/ 1577591 h 2652765"/>
                <a:gd name="connsiteX19" fmla="*/ 864158 w 3034602"/>
                <a:gd name="connsiteY19" fmla="*/ 1457011 h 2652765"/>
                <a:gd name="connsiteX20" fmla="*/ 874206 w 3034602"/>
                <a:gd name="connsiteY20" fmla="*/ 1426866 h 2652765"/>
                <a:gd name="connsiteX21" fmla="*/ 904351 w 3034602"/>
                <a:gd name="connsiteY21" fmla="*/ 1366576 h 2652765"/>
                <a:gd name="connsiteX22" fmla="*/ 934496 w 3034602"/>
                <a:gd name="connsiteY22" fmla="*/ 1346479 h 2652765"/>
                <a:gd name="connsiteX23" fmla="*/ 964641 w 3034602"/>
                <a:gd name="connsiteY23" fmla="*/ 1356528 h 2652765"/>
                <a:gd name="connsiteX24" fmla="*/ 994786 w 3034602"/>
                <a:gd name="connsiteY24" fmla="*/ 1467059 h 2652765"/>
                <a:gd name="connsiteX25" fmla="*/ 1004835 w 3034602"/>
                <a:gd name="connsiteY25" fmla="*/ 1547446 h 2652765"/>
                <a:gd name="connsiteX26" fmla="*/ 1034980 w 3034602"/>
                <a:gd name="connsiteY26" fmla="*/ 1577591 h 2652765"/>
                <a:gd name="connsiteX27" fmla="*/ 1135463 w 3034602"/>
                <a:gd name="connsiteY27" fmla="*/ 1567543 h 2652765"/>
                <a:gd name="connsiteX28" fmla="*/ 1165608 w 3034602"/>
                <a:gd name="connsiteY28" fmla="*/ 1547446 h 2652765"/>
                <a:gd name="connsiteX29" fmla="*/ 1195753 w 3034602"/>
                <a:gd name="connsiteY29" fmla="*/ 1537398 h 2652765"/>
                <a:gd name="connsiteX30" fmla="*/ 1225898 w 3034602"/>
                <a:gd name="connsiteY30" fmla="*/ 1517301 h 2652765"/>
                <a:gd name="connsiteX31" fmla="*/ 1286189 w 3034602"/>
                <a:gd name="connsiteY31" fmla="*/ 1497205 h 2652765"/>
                <a:gd name="connsiteX32" fmla="*/ 1316334 w 3034602"/>
                <a:gd name="connsiteY32" fmla="*/ 1487156 h 2652765"/>
                <a:gd name="connsiteX33" fmla="*/ 1346479 w 3034602"/>
                <a:gd name="connsiteY33" fmla="*/ 1477108 h 2652765"/>
                <a:gd name="connsiteX34" fmla="*/ 1376624 w 3034602"/>
                <a:gd name="connsiteY34" fmla="*/ 1467059 h 2652765"/>
                <a:gd name="connsiteX35" fmla="*/ 1436914 w 3034602"/>
                <a:gd name="connsiteY35" fmla="*/ 1457011 h 2652765"/>
                <a:gd name="connsiteX36" fmla="*/ 1607736 w 3034602"/>
                <a:gd name="connsiteY36" fmla="*/ 1426866 h 2652765"/>
                <a:gd name="connsiteX37" fmla="*/ 1688123 w 3034602"/>
                <a:gd name="connsiteY37" fmla="*/ 1376624 h 2652765"/>
                <a:gd name="connsiteX38" fmla="*/ 1718268 w 3034602"/>
                <a:gd name="connsiteY38" fmla="*/ 1366576 h 2652765"/>
                <a:gd name="connsiteX39" fmla="*/ 1748413 w 3034602"/>
                <a:gd name="connsiteY39" fmla="*/ 1356528 h 2652765"/>
                <a:gd name="connsiteX40" fmla="*/ 1778558 w 3034602"/>
                <a:gd name="connsiteY40" fmla="*/ 1336431 h 2652765"/>
                <a:gd name="connsiteX41" fmla="*/ 1838848 w 3034602"/>
                <a:gd name="connsiteY41" fmla="*/ 1316334 h 2652765"/>
                <a:gd name="connsiteX42" fmla="*/ 1858945 w 3034602"/>
                <a:gd name="connsiteY42" fmla="*/ 1286189 h 2652765"/>
                <a:gd name="connsiteX43" fmla="*/ 1889090 w 3034602"/>
                <a:gd name="connsiteY43" fmla="*/ 1266092 h 2652765"/>
                <a:gd name="connsiteX44" fmla="*/ 1929283 w 3034602"/>
                <a:gd name="connsiteY44" fmla="*/ 1215851 h 2652765"/>
                <a:gd name="connsiteX45" fmla="*/ 2009670 w 3034602"/>
                <a:gd name="connsiteY45" fmla="*/ 1145512 h 2652765"/>
                <a:gd name="connsiteX46" fmla="*/ 2039815 w 3034602"/>
                <a:gd name="connsiteY46" fmla="*/ 1125416 h 2652765"/>
                <a:gd name="connsiteX47" fmla="*/ 2069960 w 3034602"/>
                <a:gd name="connsiteY47" fmla="*/ 1105319 h 2652765"/>
                <a:gd name="connsiteX48" fmla="*/ 2120202 w 3034602"/>
                <a:gd name="connsiteY48" fmla="*/ 1055077 h 2652765"/>
                <a:gd name="connsiteX49" fmla="*/ 2140298 w 3034602"/>
                <a:gd name="connsiteY49" fmla="*/ 1024932 h 2652765"/>
                <a:gd name="connsiteX50" fmla="*/ 2170444 w 3034602"/>
                <a:gd name="connsiteY50" fmla="*/ 994787 h 2652765"/>
                <a:gd name="connsiteX51" fmla="*/ 2200589 w 3034602"/>
                <a:gd name="connsiteY51" fmla="*/ 904352 h 2652765"/>
                <a:gd name="connsiteX52" fmla="*/ 2210637 w 3034602"/>
                <a:gd name="connsiteY52" fmla="*/ 874207 h 2652765"/>
                <a:gd name="connsiteX53" fmla="*/ 2230734 w 3034602"/>
                <a:gd name="connsiteY53" fmla="*/ 844062 h 2652765"/>
                <a:gd name="connsiteX54" fmla="*/ 2240782 w 3034602"/>
                <a:gd name="connsiteY54" fmla="*/ 813917 h 2652765"/>
                <a:gd name="connsiteX55" fmla="*/ 2301072 w 3034602"/>
                <a:gd name="connsiteY55" fmla="*/ 763675 h 2652765"/>
                <a:gd name="connsiteX56" fmla="*/ 2321169 w 3034602"/>
                <a:gd name="connsiteY56" fmla="*/ 733530 h 2652765"/>
                <a:gd name="connsiteX57" fmla="*/ 2381459 w 3034602"/>
                <a:gd name="connsiteY57" fmla="*/ 693336 h 2652765"/>
                <a:gd name="connsiteX58" fmla="*/ 2401556 w 3034602"/>
                <a:gd name="connsiteY58" fmla="*/ 663191 h 2652765"/>
                <a:gd name="connsiteX59" fmla="*/ 2421652 w 3034602"/>
                <a:gd name="connsiteY59" fmla="*/ 602901 h 2652765"/>
                <a:gd name="connsiteX60" fmla="*/ 2481942 w 3034602"/>
                <a:gd name="connsiteY60" fmla="*/ 512466 h 2652765"/>
                <a:gd name="connsiteX61" fmla="*/ 2502039 w 3034602"/>
                <a:gd name="connsiteY61" fmla="*/ 482321 h 2652765"/>
                <a:gd name="connsiteX62" fmla="*/ 2532184 w 3034602"/>
                <a:gd name="connsiteY62" fmla="*/ 462224 h 2652765"/>
                <a:gd name="connsiteX63" fmla="*/ 2552281 w 3034602"/>
                <a:gd name="connsiteY63" fmla="*/ 432079 h 2652765"/>
                <a:gd name="connsiteX64" fmla="*/ 2582426 w 3034602"/>
                <a:gd name="connsiteY64" fmla="*/ 411983 h 2652765"/>
                <a:gd name="connsiteX65" fmla="*/ 2652764 w 3034602"/>
                <a:gd name="connsiteY65" fmla="*/ 331596 h 2652765"/>
                <a:gd name="connsiteX66" fmla="*/ 2682909 w 3034602"/>
                <a:gd name="connsiteY66" fmla="*/ 271306 h 2652765"/>
                <a:gd name="connsiteX67" fmla="*/ 2703006 w 3034602"/>
                <a:gd name="connsiteY67" fmla="*/ 241161 h 2652765"/>
                <a:gd name="connsiteX68" fmla="*/ 2733151 w 3034602"/>
                <a:gd name="connsiteY68" fmla="*/ 180870 h 2652765"/>
                <a:gd name="connsiteX69" fmla="*/ 2763296 w 3034602"/>
                <a:gd name="connsiteY69" fmla="*/ 170822 h 2652765"/>
                <a:gd name="connsiteX70" fmla="*/ 2783393 w 3034602"/>
                <a:gd name="connsiteY70" fmla="*/ 140677 h 2652765"/>
                <a:gd name="connsiteX71" fmla="*/ 2813538 w 3034602"/>
                <a:gd name="connsiteY71" fmla="*/ 130629 h 2652765"/>
                <a:gd name="connsiteX72" fmla="*/ 2873828 w 3034602"/>
                <a:gd name="connsiteY72" fmla="*/ 100484 h 2652765"/>
                <a:gd name="connsiteX73" fmla="*/ 2903973 w 3034602"/>
                <a:gd name="connsiteY73" fmla="*/ 80387 h 2652765"/>
                <a:gd name="connsiteX74" fmla="*/ 2924070 w 3034602"/>
                <a:gd name="connsiteY74" fmla="*/ 50242 h 2652765"/>
                <a:gd name="connsiteX75" fmla="*/ 2984360 w 3034602"/>
                <a:gd name="connsiteY75" fmla="*/ 30145 h 2652765"/>
                <a:gd name="connsiteX76" fmla="*/ 3034602 w 3034602"/>
                <a:gd name="connsiteY76" fmla="*/ 0 h 2652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034602" h="2652765">
                  <a:moveTo>
                    <a:pt x="0" y="2652765"/>
                  </a:moveTo>
                  <a:cubicBezTo>
                    <a:pt x="50704" y="2564032"/>
                    <a:pt x="14574" y="2590966"/>
                    <a:pt x="100483" y="2562330"/>
                  </a:cubicBezTo>
                  <a:lnTo>
                    <a:pt x="160773" y="2542233"/>
                  </a:lnTo>
                  <a:lnTo>
                    <a:pt x="190918" y="2532185"/>
                  </a:lnTo>
                  <a:cubicBezTo>
                    <a:pt x="194268" y="2522137"/>
                    <a:pt x="190691" y="2504609"/>
                    <a:pt x="200967" y="2502040"/>
                  </a:cubicBezTo>
                  <a:cubicBezTo>
                    <a:pt x="279749" y="2482344"/>
                    <a:pt x="249749" y="2518570"/>
                    <a:pt x="301450" y="2522136"/>
                  </a:cubicBezTo>
                  <a:cubicBezTo>
                    <a:pt x="388394" y="2528132"/>
                    <a:pt x="475621" y="2528835"/>
                    <a:pt x="562707" y="2532185"/>
                  </a:cubicBezTo>
                  <a:cubicBezTo>
                    <a:pt x="572755" y="2538884"/>
                    <a:pt x="582050" y="2557682"/>
                    <a:pt x="592852" y="2552281"/>
                  </a:cubicBezTo>
                  <a:cubicBezTo>
                    <a:pt x="605204" y="2546105"/>
                    <a:pt x="601705" y="2525846"/>
                    <a:pt x="602901" y="2512088"/>
                  </a:cubicBezTo>
                  <a:cubicBezTo>
                    <a:pt x="608422" y="2448600"/>
                    <a:pt x="607657" y="2384677"/>
                    <a:pt x="612949" y="2321169"/>
                  </a:cubicBezTo>
                  <a:cubicBezTo>
                    <a:pt x="614367" y="2304149"/>
                    <a:pt x="618503" y="2287405"/>
                    <a:pt x="622997" y="2270928"/>
                  </a:cubicBezTo>
                  <a:cubicBezTo>
                    <a:pt x="628571" y="2250490"/>
                    <a:pt x="643094" y="2210637"/>
                    <a:pt x="643094" y="2210637"/>
                  </a:cubicBezTo>
                  <a:cubicBezTo>
                    <a:pt x="649793" y="2140299"/>
                    <a:pt x="640848" y="2066653"/>
                    <a:pt x="663191" y="1999622"/>
                  </a:cubicBezTo>
                  <a:lnTo>
                    <a:pt x="683287" y="1939332"/>
                  </a:lnTo>
                  <a:cubicBezTo>
                    <a:pt x="686636" y="1929284"/>
                    <a:pt x="691259" y="1919573"/>
                    <a:pt x="693336" y="1909187"/>
                  </a:cubicBezTo>
                  <a:cubicBezTo>
                    <a:pt x="715510" y="1798317"/>
                    <a:pt x="702632" y="1841108"/>
                    <a:pt x="723481" y="1778558"/>
                  </a:cubicBezTo>
                  <a:cubicBezTo>
                    <a:pt x="729068" y="1728277"/>
                    <a:pt x="719012" y="1692592"/>
                    <a:pt x="753626" y="1657978"/>
                  </a:cubicBezTo>
                  <a:cubicBezTo>
                    <a:pt x="762165" y="1649439"/>
                    <a:pt x="773723" y="1644580"/>
                    <a:pt x="783771" y="1637881"/>
                  </a:cubicBezTo>
                  <a:cubicBezTo>
                    <a:pt x="797169" y="1617784"/>
                    <a:pt x="816326" y="1600505"/>
                    <a:pt x="823964" y="1577591"/>
                  </a:cubicBezTo>
                  <a:lnTo>
                    <a:pt x="864158" y="1457011"/>
                  </a:lnTo>
                  <a:lnTo>
                    <a:pt x="874206" y="1426866"/>
                  </a:lnTo>
                  <a:cubicBezTo>
                    <a:pt x="882379" y="1402347"/>
                    <a:pt x="884871" y="1386056"/>
                    <a:pt x="904351" y="1366576"/>
                  </a:cubicBezTo>
                  <a:cubicBezTo>
                    <a:pt x="912890" y="1358037"/>
                    <a:pt x="924448" y="1353178"/>
                    <a:pt x="934496" y="1346479"/>
                  </a:cubicBezTo>
                  <a:cubicBezTo>
                    <a:pt x="944544" y="1349829"/>
                    <a:pt x="958485" y="1347909"/>
                    <a:pt x="964641" y="1356528"/>
                  </a:cubicBezTo>
                  <a:cubicBezTo>
                    <a:pt x="976959" y="1373773"/>
                    <a:pt x="991209" y="1443811"/>
                    <a:pt x="994786" y="1467059"/>
                  </a:cubicBezTo>
                  <a:cubicBezTo>
                    <a:pt x="998892" y="1493749"/>
                    <a:pt x="995606" y="1522068"/>
                    <a:pt x="1004835" y="1547446"/>
                  </a:cubicBezTo>
                  <a:cubicBezTo>
                    <a:pt x="1009691" y="1560801"/>
                    <a:pt x="1024932" y="1567543"/>
                    <a:pt x="1034980" y="1577591"/>
                  </a:cubicBezTo>
                  <a:cubicBezTo>
                    <a:pt x="1068474" y="1574242"/>
                    <a:pt x="1102664" y="1575112"/>
                    <a:pt x="1135463" y="1567543"/>
                  </a:cubicBezTo>
                  <a:cubicBezTo>
                    <a:pt x="1147230" y="1564827"/>
                    <a:pt x="1154806" y="1552847"/>
                    <a:pt x="1165608" y="1547446"/>
                  </a:cubicBezTo>
                  <a:cubicBezTo>
                    <a:pt x="1175082" y="1542709"/>
                    <a:pt x="1185705" y="1540747"/>
                    <a:pt x="1195753" y="1537398"/>
                  </a:cubicBezTo>
                  <a:cubicBezTo>
                    <a:pt x="1205801" y="1530699"/>
                    <a:pt x="1214862" y="1522206"/>
                    <a:pt x="1225898" y="1517301"/>
                  </a:cubicBezTo>
                  <a:cubicBezTo>
                    <a:pt x="1245256" y="1508698"/>
                    <a:pt x="1266092" y="1503904"/>
                    <a:pt x="1286189" y="1497205"/>
                  </a:cubicBezTo>
                  <a:lnTo>
                    <a:pt x="1316334" y="1487156"/>
                  </a:lnTo>
                  <a:lnTo>
                    <a:pt x="1346479" y="1477108"/>
                  </a:lnTo>
                  <a:cubicBezTo>
                    <a:pt x="1356527" y="1473758"/>
                    <a:pt x="1366176" y="1468800"/>
                    <a:pt x="1376624" y="1467059"/>
                  </a:cubicBezTo>
                  <a:cubicBezTo>
                    <a:pt x="1396721" y="1463710"/>
                    <a:pt x="1417148" y="1461952"/>
                    <a:pt x="1436914" y="1457011"/>
                  </a:cubicBezTo>
                  <a:cubicBezTo>
                    <a:pt x="1582268" y="1420672"/>
                    <a:pt x="1388843" y="1446765"/>
                    <a:pt x="1607736" y="1426866"/>
                  </a:cubicBezTo>
                  <a:cubicBezTo>
                    <a:pt x="1639584" y="1379095"/>
                    <a:pt x="1616376" y="1400540"/>
                    <a:pt x="1688123" y="1376624"/>
                  </a:cubicBezTo>
                  <a:lnTo>
                    <a:pt x="1718268" y="1366576"/>
                  </a:lnTo>
                  <a:lnTo>
                    <a:pt x="1748413" y="1356528"/>
                  </a:lnTo>
                  <a:cubicBezTo>
                    <a:pt x="1758461" y="1349829"/>
                    <a:pt x="1767522" y="1341336"/>
                    <a:pt x="1778558" y="1336431"/>
                  </a:cubicBezTo>
                  <a:cubicBezTo>
                    <a:pt x="1797916" y="1327827"/>
                    <a:pt x="1838848" y="1316334"/>
                    <a:pt x="1838848" y="1316334"/>
                  </a:cubicBezTo>
                  <a:cubicBezTo>
                    <a:pt x="1845547" y="1306286"/>
                    <a:pt x="1850406" y="1294728"/>
                    <a:pt x="1858945" y="1286189"/>
                  </a:cubicBezTo>
                  <a:cubicBezTo>
                    <a:pt x="1867484" y="1277650"/>
                    <a:pt x="1881546" y="1275522"/>
                    <a:pt x="1889090" y="1266092"/>
                  </a:cubicBezTo>
                  <a:cubicBezTo>
                    <a:pt x="1944556" y="1196758"/>
                    <a:pt x="1842895" y="1273441"/>
                    <a:pt x="1929283" y="1215851"/>
                  </a:cubicBezTo>
                  <a:cubicBezTo>
                    <a:pt x="1962778" y="1165610"/>
                    <a:pt x="1939333" y="1192404"/>
                    <a:pt x="2009670" y="1145512"/>
                  </a:cubicBezTo>
                  <a:lnTo>
                    <a:pt x="2039815" y="1125416"/>
                  </a:lnTo>
                  <a:lnTo>
                    <a:pt x="2069960" y="1105319"/>
                  </a:lnTo>
                  <a:cubicBezTo>
                    <a:pt x="2123555" y="1024928"/>
                    <a:pt x="2053210" y="1122070"/>
                    <a:pt x="2120202" y="1055077"/>
                  </a:cubicBezTo>
                  <a:cubicBezTo>
                    <a:pt x="2128741" y="1046538"/>
                    <a:pt x="2132567" y="1034209"/>
                    <a:pt x="2140298" y="1024932"/>
                  </a:cubicBezTo>
                  <a:cubicBezTo>
                    <a:pt x="2149396" y="1014015"/>
                    <a:pt x="2160395" y="1004835"/>
                    <a:pt x="2170444" y="994787"/>
                  </a:cubicBezTo>
                  <a:lnTo>
                    <a:pt x="2200589" y="904352"/>
                  </a:lnTo>
                  <a:cubicBezTo>
                    <a:pt x="2203938" y="894304"/>
                    <a:pt x="2204762" y="883020"/>
                    <a:pt x="2210637" y="874207"/>
                  </a:cubicBezTo>
                  <a:lnTo>
                    <a:pt x="2230734" y="844062"/>
                  </a:lnTo>
                  <a:cubicBezTo>
                    <a:pt x="2234083" y="834014"/>
                    <a:pt x="2234907" y="822730"/>
                    <a:pt x="2240782" y="813917"/>
                  </a:cubicBezTo>
                  <a:cubicBezTo>
                    <a:pt x="2256255" y="790707"/>
                    <a:pt x="2278829" y="778504"/>
                    <a:pt x="2301072" y="763675"/>
                  </a:cubicBezTo>
                  <a:cubicBezTo>
                    <a:pt x="2307771" y="753627"/>
                    <a:pt x="2312080" y="741483"/>
                    <a:pt x="2321169" y="733530"/>
                  </a:cubicBezTo>
                  <a:cubicBezTo>
                    <a:pt x="2339346" y="717625"/>
                    <a:pt x="2381459" y="693336"/>
                    <a:pt x="2381459" y="693336"/>
                  </a:cubicBezTo>
                  <a:cubicBezTo>
                    <a:pt x="2388158" y="683288"/>
                    <a:pt x="2396651" y="674227"/>
                    <a:pt x="2401556" y="663191"/>
                  </a:cubicBezTo>
                  <a:cubicBezTo>
                    <a:pt x="2410159" y="643833"/>
                    <a:pt x="2409901" y="620527"/>
                    <a:pt x="2421652" y="602901"/>
                  </a:cubicBezTo>
                  <a:lnTo>
                    <a:pt x="2481942" y="512466"/>
                  </a:lnTo>
                  <a:cubicBezTo>
                    <a:pt x="2488641" y="502418"/>
                    <a:pt x="2491991" y="489020"/>
                    <a:pt x="2502039" y="482321"/>
                  </a:cubicBezTo>
                  <a:lnTo>
                    <a:pt x="2532184" y="462224"/>
                  </a:lnTo>
                  <a:cubicBezTo>
                    <a:pt x="2538883" y="452176"/>
                    <a:pt x="2543741" y="440618"/>
                    <a:pt x="2552281" y="432079"/>
                  </a:cubicBezTo>
                  <a:cubicBezTo>
                    <a:pt x="2560820" y="423540"/>
                    <a:pt x="2574474" y="421072"/>
                    <a:pt x="2582426" y="411983"/>
                  </a:cubicBezTo>
                  <a:cubicBezTo>
                    <a:pt x="2664487" y="318198"/>
                    <a:pt x="2584938" y="376812"/>
                    <a:pt x="2652764" y="331596"/>
                  </a:cubicBezTo>
                  <a:cubicBezTo>
                    <a:pt x="2710360" y="245204"/>
                    <a:pt x="2641307" y="354510"/>
                    <a:pt x="2682909" y="271306"/>
                  </a:cubicBezTo>
                  <a:cubicBezTo>
                    <a:pt x="2688310" y="260504"/>
                    <a:pt x="2696307" y="251209"/>
                    <a:pt x="2703006" y="241161"/>
                  </a:cubicBezTo>
                  <a:cubicBezTo>
                    <a:pt x="2709625" y="221302"/>
                    <a:pt x="2715443" y="195037"/>
                    <a:pt x="2733151" y="180870"/>
                  </a:cubicBezTo>
                  <a:cubicBezTo>
                    <a:pt x="2741422" y="174253"/>
                    <a:pt x="2753248" y="174171"/>
                    <a:pt x="2763296" y="170822"/>
                  </a:cubicBezTo>
                  <a:cubicBezTo>
                    <a:pt x="2769995" y="160774"/>
                    <a:pt x="2773963" y="148221"/>
                    <a:pt x="2783393" y="140677"/>
                  </a:cubicBezTo>
                  <a:cubicBezTo>
                    <a:pt x="2791664" y="134060"/>
                    <a:pt x="2804064" y="135366"/>
                    <a:pt x="2813538" y="130629"/>
                  </a:cubicBezTo>
                  <a:cubicBezTo>
                    <a:pt x="2891454" y="91671"/>
                    <a:pt x="2798058" y="125740"/>
                    <a:pt x="2873828" y="100484"/>
                  </a:cubicBezTo>
                  <a:cubicBezTo>
                    <a:pt x="2883876" y="93785"/>
                    <a:pt x="2895434" y="88926"/>
                    <a:pt x="2903973" y="80387"/>
                  </a:cubicBezTo>
                  <a:cubicBezTo>
                    <a:pt x="2912512" y="71848"/>
                    <a:pt x="2913829" y="56643"/>
                    <a:pt x="2924070" y="50242"/>
                  </a:cubicBezTo>
                  <a:cubicBezTo>
                    <a:pt x="2942034" y="39015"/>
                    <a:pt x="2966734" y="41896"/>
                    <a:pt x="2984360" y="30145"/>
                  </a:cubicBezTo>
                  <a:cubicBezTo>
                    <a:pt x="3020737" y="5893"/>
                    <a:pt x="3003703" y="15449"/>
                    <a:pt x="3034602" y="0"/>
                  </a:cubicBezTo>
                </a:path>
              </a:pathLst>
            </a:custGeom>
            <a:noFill/>
            <a:ln w="571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6CCBF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56559E-73E2-194E-AA5A-2515D5DB21CB}"/>
                </a:ext>
              </a:extLst>
            </p:cNvPr>
            <p:cNvSpPr txBox="1"/>
            <p:nvPr/>
          </p:nvSpPr>
          <p:spPr>
            <a:xfrm>
              <a:off x="5606398" y="1277861"/>
              <a:ext cx="665475" cy="37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40%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4DE12-8F56-0143-B6F0-7556F28999C9}"/>
                </a:ext>
              </a:extLst>
            </p:cNvPr>
            <p:cNvSpPr txBox="1"/>
            <p:nvPr/>
          </p:nvSpPr>
          <p:spPr>
            <a:xfrm>
              <a:off x="5606397" y="2497750"/>
              <a:ext cx="665476" cy="37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20%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F9B799-0072-134F-A40B-D30C07A70B80}"/>
              </a:ext>
            </a:extLst>
          </p:cNvPr>
          <p:cNvCxnSpPr/>
          <p:nvPr/>
        </p:nvCxnSpPr>
        <p:spPr>
          <a:xfrm flipH="1">
            <a:off x="6621817" y="3915424"/>
            <a:ext cx="358422" cy="721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A48D5F-1C48-7D47-A6BB-E55CD82958D1}"/>
              </a:ext>
            </a:extLst>
          </p:cNvPr>
          <p:cNvCxnSpPr>
            <a:cxnSpLocks/>
          </p:cNvCxnSpPr>
          <p:nvPr/>
        </p:nvCxnSpPr>
        <p:spPr>
          <a:xfrm>
            <a:off x="6735781" y="2781247"/>
            <a:ext cx="97086" cy="2030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51F242-FB4D-4B40-BCAA-37E37D938341}"/>
              </a:ext>
            </a:extLst>
          </p:cNvPr>
          <p:cNvCxnSpPr>
            <a:cxnSpLocks/>
          </p:cNvCxnSpPr>
          <p:nvPr/>
        </p:nvCxnSpPr>
        <p:spPr>
          <a:xfrm>
            <a:off x="7558119" y="2614998"/>
            <a:ext cx="139409" cy="237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441A5C5-6AB0-3243-8200-18135214ACD0}"/>
              </a:ext>
            </a:extLst>
          </p:cNvPr>
          <p:cNvSpPr/>
          <p:nvPr/>
        </p:nvSpPr>
        <p:spPr>
          <a:xfrm>
            <a:off x="5957991" y="4574035"/>
            <a:ext cx="2974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technetworkblog.blogspot.com</a:t>
            </a:r>
            <a:r>
              <a:rPr lang="en-US" sz="800" dirty="0"/>
              <a:t>/2015/05/emoji-new-language-of-internet-</a:t>
            </a:r>
            <a:r>
              <a:rPr lang="en-US" sz="800" dirty="0" err="1"/>
              <a:t>is.html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56614898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2292" name="Picture 4" descr="suezimmerman">
            <a:extLst>
              <a:ext uri="{FF2B5EF4-FFF2-40B4-BE49-F238E27FC236}">
                <a16:creationId xmlns:a16="http://schemas.microsoft.com/office/drawing/2014/main" id="{66FC0BC5-C48D-CC4F-B1FE-7A0A4A5FF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10" y="139420"/>
            <a:ext cx="8057380" cy="480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79B10-3A4E-5E4D-8BC1-FCA17BEAF872}"/>
              </a:ext>
            </a:extLst>
          </p:cNvPr>
          <p:cNvSpPr txBox="1"/>
          <p:nvPr/>
        </p:nvSpPr>
        <p:spPr>
          <a:xfrm>
            <a:off x="1708220" y="263722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Emojis and Instagram</a:t>
            </a:r>
            <a:endParaRPr lang="en-US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058BFC-36E6-4E4D-92F0-8ECDEEFCABA0}"/>
              </a:ext>
            </a:extLst>
          </p:cNvPr>
          <p:cNvSpPr/>
          <p:nvPr/>
        </p:nvSpPr>
        <p:spPr>
          <a:xfrm>
            <a:off x="678263" y="441684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www.postplanner.com</a:t>
            </a:r>
            <a:r>
              <a:rPr lang="en-US" dirty="0"/>
              <a:t>/how-to-use-emojis-on-</a:t>
            </a:r>
            <a:r>
              <a:rPr lang="en-US" dirty="0" err="1"/>
              <a:t>instagram</a:t>
            </a:r>
            <a:r>
              <a:rPr lang="en-US" dirty="0"/>
              <a:t>-in-comments/</a:t>
            </a:r>
          </a:p>
        </p:txBody>
      </p:sp>
    </p:spTree>
    <p:extLst>
      <p:ext uri="{BB962C8B-B14F-4D97-AF65-F5344CB8AC3E}">
        <p14:creationId xmlns:p14="http://schemas.microsoft.com/office/powerpoint/2010/main" val="22825393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6D0DAB-3802-B844-8BDE-8566CD608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4" y="1037092"/>
            <a:ext cx="4282506" cy="1966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CB1103-0CE9-E149-BFE0-38F570E94FB5}"/>
              </a:ext>
            </a:extLst>
          </p:cNvPr>
          <p:cNvSpPr txBox="1"/>
          <p:nvPr/>
        </p:nvSpPr>
        <p:spPr>
          <a:xfrm>
            <a:off x="793820" y="575427"/>
            <a:ext cx="37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accent2">
                      <a:lumMod val="20000"/>
                      <a:lumOff val="80000"/>
                      <a:alpha val="90000"/>
                    </a:schemeClr>
                  </a:glow>
                </a:effectLst>
              </a:rPr>
              <a:t>Yelp and Emojis?????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88AAE1-EB95-C343-AF86-5E50AB9170CE}"/>
              </a:ext>
            </a:extLst>
          </p:cNvPr>
          <p:cNvSpPr txBox="1"/>
          <p:nvPr/>
        </p:nvSpPr>
        <p:spPr>
          <a:xfrm>
            <a:off x="4908463" y="2144117"/>
            <a:ext cx="377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effectLst>
                  <a:glow rad="127000">
                    <a:schemeClr val="accent2">
                      <a:lumMod val="20000"/>
                      <a:lumOff val="80000"/>
                      <a:alpha val="90000"/>
                    </a:schemeClr>
                  </a:glow>
                </a:effectLst>
              </a:rPr>
              <a:t>Reddit and Emojis?????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BE4E2-B731-6D44-A752-60509F5C8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334" y="2657282"/>
            <a:ext cx="5205172" cy="20925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032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08" y="971336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9DD81-B747-604E-BFB5-68D05DD5E7B9}"/>
              </a:ext>
            </a:extLst>
          </p:cNvPr>
          <p:cNvSpPr txBox="1"/>
          <p:nvPr/>
        </p:nvSpPr>
        <p:spPr>
          <a:xfrm>
            <a:off x="1165609" y="491709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Emojis and Twitter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AE25-287C-3942-B2E1-C3A140A80B4D}"/>
              </a:ext>
            </a:extLst>
          </p:cNvPr>
          <p:cNvSpPr txBox="1"/>
          <p:nvPr/>
        </p:nvSpPr>
        <p:spPr>
          <a:xfrm>
            <a:off x="2728493" y="1410476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User’s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B654D-D00B-F34F-9A9D-5AEDFD8A5D0D}"/>
              </a:ext>
            </a:extLst>
          </p:cNvPr>
          <p:cNvSpPr txBox="1"/>
          <p:nvPr/>
        </p:nvSpPr>
        <p:spPr>
          <a:xfrm>
            <a:off x="2714764" y="1709712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@username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37173-3C12-4E44-9C20-C4F2C5F8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09" y="1305757"/>
            <a:ext cx="1663700" cy="57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AE8CE-F3D1-A341-BD36-2432FAD4B1A5}"/>
              </a:ext>
            </a:extLst>
          </p:cNvPr>
          <p:cNvSpPr txBox="1"/>
          <p:nvPr/>
        </p:nvSpPr>
        <p:spPr>
          <a:xfrm>
            <a:off x="2836984" y="2713161"/>
            <a:ext cx="332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 proud black woman ✊🏽💪🏽 and writer ✍️ who loves to travel. ✈️ 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C169A-3A89-9C44-830B-2D3E213A2A64}"/>
              </a:ext>
            </a:extLst>
          </p:cNvPr>
          <p:cNvSpPr txBox="1"/>
          <p:nvPr/>
        </p:nvSpPr>
        <p:spPr>
          <a:xfrm>
            <a:off x="2836984" y="940897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Some User Profile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4FEC7-548F-E944-ABDC-A14BA701C21A}"/>
              </a:ext>
            </a:extLst>
          </p:cNvPr>
          <p:cNvSpPr/>
          <p:nvPr/>
        </p:nvSpPr>
        <p:spPr>
          <a:xfrm>
            <a:off x="2719754" y="961288"/>
            <a:ext cx="3462249" cy="3231267"/>
          </a:xfrm>
          <a:prstGeom prst="rect">
            <a:avLst/>
          </a:prstGeom>
          <a:noFill/>
          <a:ln w="12700">
            <a:solidFill>
              <a:srgbClr val="6CC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73054-0722-4F4C-A46C-78D7620C6916}"/>
              </a:ext>
            </a:extLst>
          </p:cNvPr>
          <p:cNvSpPr txBox="1"/>
          <p:nvPr/>
        </p:nvSpPr>
        <p:spPr>
          <a:xfrm>
            <a:off x="2836984" y="2377744"/>
            <a:ext cx="200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Profile Description</a:t>
            </a:r>
          </a:p>
        </p:txBody>
      </p:sp>
    </p:spTree>
    <p:extLst>
      <p:ext uri="{BB962C8B-B14F-4D97-AF65-F5344CB8AC3E}">
        <p14:creationId xmlns:p14="http://schemas.microsoft.com/office/powerpoint/2010/main" val="1075372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08" y="971336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9DD81-B747-604E-BFB5-68D05DD5E7B9}"/>
              </a:ext>
            </a:extLst>
          </p:cNvPr>
          <p:cNvSpPr txBox="1"/>
          <p:nvPr/>
        </p:nvSpPr>
        <p:spPr>
          <a:xfrm>
            <a:off x="1165609" y="491709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Emojis and Twitter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BDAE0-7D73-F549-8671-35B37976B8DE}"/>
              </a:ext>
            </a:extLst>
          </p:cNvPr>
          <p:cNvSpPr txBox="1"/>
          <p:nvPr/>
        </p:nvSpPr>
        <p:spPr>
          <a:xfrm>
            <a:off x="6492368" y="751476"/>
            <a:ext cx="166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User’s name can have emoji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D5BCCD-2F49-2F49-BE01-4C4951B04AE4}"/>
              </a:ext>
            </a:extLst>
          </p:cNvPr>
          <p:cNvSpPr txBox="1"/>
          <p:nvPr/>
        </p:nvSpPr>
        <p:spPr>
          <a:xfrm>
            <a:off x="6503649" y="2612164"/>
            <a:ext cx="1387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User profile with emoji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1D27C3-AEA9-A044-AC46-4FEEC2A6EB5D}"/>
              </a:ext>
            </a:extLst>
          </p:cNvPr>
          <p:cNvSpPr txBox="1"/>
          <p:nvPr/>
        </p:nvSpPr>
        <p:spPr>
          <a:xfrm>
            <a:off x="6347775" y="1799887"/>
            <a:ext cx="2086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Twitter username no emoji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8FAE25-287C-3942-B2E1-C3A140A80B4D}"/>
              </a:ext>
            </a:extLst>
          </p:cNvPr>
          <p:cNvSpPr txBox="1"/>
          <p:nvPr/>
        </p:nvSpPr>
        <p:spPr>
          <a:xfrm>
            <a:off x="2728493" y="1410476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User’s Name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B654D-D00B-F34F-9A9D-5AEDFD8A5D0D}"/>
              </a:ext>
            </a:extLst>
          </p:cNvPr>
          <p:cNvSpPr txBox="1"/>
          <p:nvPr/>
        </p:nvSpPr>
        <p:spPr>
          <a:xfrm>
            <a:off x="2714764" y="1709712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@username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537173-3C12-4E44-9C20-C4F2C5F88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509" y="1305757"/>
            <a:ext cx="1663700" cy="571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2AE8CE-F3D1-A341-BD36-2432FAD4B1A5}"/>
              </a:ext>
            </a:extLst>
          </p:cNvPr>
          <p:cNvSpPr txBox="1"/>
          <p:nvPr/>
        </p:nvSpPr>
        <p:spPr>
          <a:xfrm>
            <a:off x="2836984" y="2713161"/>
            <a:ext cx="3322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a proud black woman ✊🏽💪🏽 and writer ✍️ who loves to travel. ✈️ 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9C169A-3A89-9C44-830B-2D3E213A2A64}"/>
              </a:ext>
            </a:extLst>
          </p:cNvPr>
          <p:cNvSpPr txBox="1"/>
          <p:nvPr/>
        </p:nvSpPr>
        <p:spPr>
          <a:xfrm>
            <a:off x="2836984" y="940897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Some User Profile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14FEC7-548F-E944-ABDC-A14BA701C21A}"/>
              </a:ext>
            </a:extLst>
          </p:cNvPr>
          <p:cNvSpPr/>
          <p:nvPr/>
        </p:nvSpPr>
        <p:spPr>
          <a:xfrm>
            <a:off x="2719754" y="961288"/>
            <a:ext cx="3462249" cy="3231267"/>
          </a:xfrm>
          <a:prstGeom prst="rect">
            <a:avLst/>
          </a:prstGeom>
          <a:noFill/>
          <a:ln w="12700">
            <a:solidFill>
              <a:srgbClr val="6CCB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73054-0722-4F4C-A46C-78D7620C6916}"/>
              </a:ext>
            </a:extLst>
          </p:cNvPr>
          <p:cNvSpPr txBox="1"/>
          <p:nvPr/>
        </p:nvSpPr>
        <p:spPr>
          <a:xfrm>
            <a:off x="2836984" y="2377744"/>
            <a:ext cx="2006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Profile Description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8285E9-1419-D949-8040-C51CF2952792}"/>
              </a:ext>
            </a:extLst>
          </p:cNvPr>
          <p:cNvCxnSpPr>
            <a:cxnSpLocks/>
          </p:cNvCxnSpPr>
          <p:nvPr/>
        </p:nvCxnSpPr>
        <p:spPr>
          <a:xfrm flipH="1">
            <a:off x="6116428" y="1151437"/>
            <a:ext cx="365159" cy="3783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82FBB69-0CAE-D449-B7FA-64A8511FE55E}"/>
              </a:ext>
            </a:extLst>
          </p:cNvPr>
          <p:cNvCxnSpPr>
            <a:cxnSpLocks/>
          </p:cNvCxnSpPr>
          <p:nvPr/>
        </p:nvCxnSpPr>
        <p:spPr>
          <a:xfrm flipH="1" flipV="1">
            <a:off x="3919100" y="1904851"/>
            <a:ext cx="2379908" cy="2744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CB9BBA-63D0-904F-83E3-7C686B9C73DA}"/>
              </a:ext>
            </a:extLst>
          </p:cNvPr>
          <p:cNvCxnSpPr>
            <a:cxnSpLocks/>
          </p:cNvCxnSpPr>
          <p:nvPr/>
        </p:nvCxnSpPr>
        <p:spPr>
          <a:xfrm flipH="1" flipV="1">
            <a:off x="5867107" y="2874313"/>
            <a:ext cx="746797" cy="682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5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7EB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161729">
            <a:off x="976261" y="876906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Today’s lecture</a:t>
            </a:r>
            <a:endParaRPr dirty="0"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2"/>
          </p:nvPr>
        </p:nvSpPr>
        <p:spPr>
          <a:xfrm>
            <a:off x="917574" y="1514005"/>
            <a:ext cx="2954711" cy="16877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1. Background on emojis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</a:rPr>
              <a:t>2. Current state of emoji research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2"/>
          </p:nvPr>
        </p:nvSpPr>
        <p:spPr>
          <a:xfrm>
            <a:off x="4252125" y="1514005"/>
            <a:ext cx="3974400" cy="1703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000" dirty="0">
                <a:solidFill>
                  <a:srgbClr val="000000"/>
                </a:solidFill>
              </a:rPr>
              <a:t>3. Resources for processing emojis</a:t>
            </a:r>
          </a:p>
          <a:p>
            <a:pPr marL="0" lvl="0" indent="0">
              <a:buNone/>
            </a:pPr>
            <a:endParaRPr lang="en" sz="2000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r>
              <a:rPr lang="en" sz="2000" dirty="0">
                <a:solidFill>
                  <a:srgbClr val="000000"/>
                </a:solidFill>
              </a:rPr>
              <a:t>4. Exercise in emoji processing</a:t>
            </a:r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1" name="Google Shape;76;p12">
            <a:extLst>
              <a:ext uri="{FF2B5EF4-FFF2-40B4-BE49-F238E27FC236}">
                <a16:creationId xmlns:a16="http://schemas.microsoft.com/office/drawing/2014/main" id="{A6CDD6A2-8527-A84F-894B-9555628A1B4D}"/>
              </a:ext>
            </a:extLst>
          </p:cNvPr>
          <p:cNvSpPr txBox="1">
            <a:spLocks/>
          </p:cNvSpPr>
          <p:nvPr/>
        </p:nvSpPr>
        <p:spPr>
          <a:xfrm>
            <a:off x="2186611" y="3235606"/>
            <a:ext cx="4458738" cy="98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2000" dirty="0">
                <a:solidFill>
                  <a:srgbClr val="000000"/>
                </a:solidFill>
              </a:rPr>
              <a:t>Today’s goal</a:t>
            </a:r>
            <a:endParaRPr lang="en-US" sz="1200" dirty="0">
              <a:solidFill>
                <a:srgbClr val="000000"/>
              </a:solidFill>
            </a:endParaRPr>
          </a:p>
          <a:p>
            <a:pPr marL="0" indent="0">
              <a:buFont typeface="Sniglet"/>
              <a:buNone/>
            </a:pPr>
            <a:r>
              <a:rPr lang="en-US" sz="1200" dirty="0">
                <a:solidFill>
                  <a:srgbClr val="000000"/>
                </a:solidFill>
              </a:rPr>
              <a:t>Appreciate the value of emojis as part of our digital language and know techniques for processing and analyzing them in content</a:t>
            </a:r>
          </a:p>
        </p:txBody>
      </p:sp>
      <p:sp>
        <p:nvSpPr>
          <p:cNvPr id="6" name="5-Point Star 5">
            <a:extLst>
              <a:ext uri="{FF2B5EF4-FFF2-40B4-BE49-F238E27FC236}">
                <a16:creationId xmlns:a16="http://schemas.microsoft.com/office/drawing/2014/main" id="{C0EFC7A6-E2DC-004E-B38F-F68668332825}"/>
              </a:ext>
            </a:extLst>
          </p:cNvPr>
          <p:cNvSpPr/>
          <p:nvPr/>
        </p:nvSpPr>
        <p:spPr>
          <a:xfrm>
            <a:off x="910425" y="3189749"/>
            <a:ext cx="1347747" cy="1347747"/>
          </a:xfrm>
          <a:prstGeom prst="star5">
            <a:avLst/>
          </a:prstGeom>
          <a:solidFill>
            <a:srgbClr val="FFC000"/>
          </a:solidFill>
          <a:ln w="12700" cap="flat" cmpd="sng">
            <a:solidFill>
              <a:schemeClr val="tx1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7580EB6-988A-8E40-AF3B-AC1759C907C7}"/>
              </a:ext>
            </a:extLst>
          </p:cNvPr>
          <p:cNvSpPr/>
          <p:nvPr/>
        </p:nvSpPr>
        <p:spPr>
          <a:xfrm>
            <a:off x="1367624" y="3753012"/>
            <a:ext cx="437322" cy="437322"/>
          </a:xfrm>
          <a:prstGeom prst="ellipse">
            <a:avLst/>
          </a:prstGeom>
          <a:solidFill>
            <a:srgbClr val="A07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6;p12">
            <a:extLst>
              <a:ext uri="{FF2B5EF4-FFF2-40B4-BE49-F238E27FC236}">
                <a16:creationId xmlns:a16="http://schemas.microsoft.com/office/drawing/2014/main" id="{3BFFBF1E-5ED8-6B4F-807F-E8B50B0F5BFD}"/>
              </a:ext>
            </a:extLst>
          </p:cNvPr>
          <p:cNvSpPr txBox="1">
            <a:spLocks/>
          </p:cNvSpPr>
          <p:nvPr/>
        </p:nvSpPr>
        <p:spPr>
          <a:xfrm>
            <a:off x="1221803" y="3530376"/>
            <a:ext cx="646754" cy="988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niglet"/>
              <a:buChar char="×"/>
              <a:defRPr sz="22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sz="4000" dirty="0">
                <a:solidFill>
                  <a:srgbClr val="000000"/>
                </a:solidFill>
              </a:rPr>
              <a:t>🤩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9DD81-B747-604E-BFB5-68D05DD5E7B9}"/>
              </a:ext>
            </a:extLst>
          </p:cNvPr>
          <p:cNvSpPr txBox="1"/>
          <p:nvPr/>
        </p:nvSpPr>
        <p:spPr>
          <a:xfrm>
            <a:off x="1165609" y="491709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Emojis and Twitter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A28828-B7E2-FA45-A65F-6A16D275FD86}"/>
              </a:ext>
            </a:extLst>
          </p:cNvPr>
          <p:cNvSpPr txBox="1"/>
          <p:nvPr/>
        </p:nvSpPr>
        <p:spPr>
          <a:xfrm>
            <a:off x="2729090" y="707343"/>
            <a:ext cx="1735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Tweets</a:t>
            </a:r>
          </a:p>
        </p:txBody>
      </p:sp>
    </p:spTree>
    <p:extLst>
      <p:ext uri="{BB962C8B-B14F-4D97-AF65-F5344CB8AC3E}">
        <p14:creationId xmlns:p14="http://schemas.microsoft.com/office/powerpoint/2010/main" val="114644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12" name="Google Shape;23;p4">
            <a:extLst>
              <a:ext uri="{FF2B5EF4-FFF2-40B4-BE49-F238E27FC236}">
                <a16:creationId xmlns:a16="http://schemas.microsoft.com/office/drawing/2014/main" id="{10EFB9BA-2FD2-BF4A-8ED0-A695F184894D}"/>
              </a:ext>
            </a:extLst>
          </p:cNvPr>
          <p:cNvSpPr/>
          <p:nvPr/>
        </p:nvSpPr>
        <p:spPr>
          <a:xfrm>
            <a:off x="406825" y="3936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3" name="Google Shape;24;p4">
            <a:extLst>
              <a:ext uri="{FF2B5EF4-FFF2-40B4-BE49-F238E27FC236}">
                <a16:creationId xmlns:a16="http://schemas.microsoft.com/office/drawing/2014/main" id="{B48CD185-026C-D54A-9BEB-4D4F2BE11EAE}"/>
              </a:ext>
            </a:extLst>
          </p:cNvPr>
          <p:cNvSpPr/>
          <p:nvPr/>
        </p:nvSpPr>
        <p:spPr>
          <a:xfrm>
            <a:off x="178225" y="2412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99;p15">
            <a:extLst>
              <a:ext uri="{FF2B5EF4-FFF2-40B4-BE49-F238E27FC236}">
                <a16:creationId xmlns:a16="http://schemas.microsoft.com/office/drawing/2014/main" id="{D6B41115-76DC-E148-8107-53B895E5B183}"/>
              </a:ext>
            </a:extLst>
          </p:cNvPr>
          <p:cNvSpPr txBox="1">
            <a:spLocks/>
          </p:cNvSpPr>
          <p:nvPr/>
        </p:nvSpPr>
        <p:spPr>
          <a:xfrm>
            <a:off x="877831" y="1587683"/>
            <a:ext cx="2914891" cy="11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“What is the purpose of emoji in digital communication?”</a:t>
            </a:r>
          </a:p>
        </p:txBody>
      </p:sp>
    </p:spTree>
    <p:extLst>
      <p:ext uri="{BB962C8B-B14F-4D97-AF65-F5344CB8AC3E}">
        <p14:creationId xmlns:p14="http://schemas.microsoft.com/office/powerpoint/2010/main" val="3297987225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2" name="Google Shape;23;p4">
            <a:extLst>
              <a:ext uri="{FF2B5EF4-FFF2-40B4-BE49-F238E27FC236}">
                <a16:creationId xmlns:a16="http://schemas.microsoft.com/office/drawing/2014/main" id="{10EFB9BA-2FD2-BF4A-8ED0-A695F184894D}"/>
              </a:ext>
            </a:extLst>
          </p:cNvPr>
          <p:cNvSpPr/>
          <p:nvPr/>
        </p:nvSpPr>
        <p:spPr>
          <a:xfrm>
            <a:off x="406825" y="3936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3" name="Google Shape;24;p4">
            <a:extLst>
              <a:ext uri="{FF2B5EF4-FFF2-40B4-BE49-F238E27FC236}">
                <a16:creationId xmlns:a16="http://schemas.microsoft.com/office/drawing/2014/main" id="{B48CD185-026C-D54A-9BEB-4D4F2BE11EAE}"/>
              </a:ext>
            </a:extLst>
          </p:cNvPr>
          <p:cNvSpPr/>
          <p:nvPr/>
        </p:nvSpPr>
        <p:spPr>
          <a:xfrm>
            <a:off x="178225" y="2412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99;p15">
            <a:extLst>
              <a:ext uri="{FF2B5EF4-FFF2-40B4-BE49-F238E27FC236}">
                <a16:creationId xmlns:a16="http://schemas.microsoft.com/office/drawing/2014/main" id="{D6B41115-76DC-E148-8107-53B895E5B183}"/>
              </a:ext>
            </a:extLst>
          </p:cNvPr>
          <p:cNvSpPr txBox="1">
            <a:spLocks/>
          </p:cNvSpPr>
          <p:nvPr/>
        </p:nvSpPr>
        <p:spPr>
          <a:xfrm>
            <a:off x="877831" y="1587683"/>
            <a:ext cx="2914891" cy="11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“What is the purpose of emoji in digital communication?”</a:t>
            </a:r>
          </a:p>
        </p:txBody>
      </p:sp>
      <p:sp>
        <p:nvSpPr>
          <p:cNvPr id="15" name="Google Shape;112;p17">
            <a:extLst>
              <a:ext uri="{FF2B5EF4-FFF2-40B4-BE49-F238E27FC236}">
                <a16:creationId xmlns:a16="http://schemas.microsoft.com/office/drawing/2014/main" id="{F389A961-8583-2B48-B93D-429706A32592}"/>
              </a:ext>
            </a:extLst>
          </p:cNvPr>
          <p:cNvSpPr txBox="1">
            <a:spLocks/>
          </p:cNvSpPr>
          <p:nvPr/>
        </p:nvSpPr>
        <p:spPr>
          <a:xfrm>
            <a:off x="4617748" y="488224"/>
            <a:ext cx="41194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User role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501A6-850B-FE40-BEE9-F4E9E15B1A78}"/>
              </a:ext>
            </a:extLst>
          </p:cNvPr>
          <p:cNvSpPr txBox="1"/>
          <p:nvPr/>
        </p:nvSpPr>
        <p:spPr>
          <a:xfrm>
            <a:off x="4628948" y="1587726"/>
            <a:ext cx="43368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👨🏻‍🌾🤖😻</a:t>
            </a:r>
          </a:p>
        </p:txBody>
      </p:sp>
    </p:spTree>
    <p:extLst>
      <p:ext uri="{BB962C8B-B14F-4D97-AF65-F5344CB8AC3E}">
        <p14:creationId xmlns:p14="http://schemas.microsoft.com/office/powerpoint/2010/main" val="2015681271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5" name="Google Shape;112;p17">
            <a:extLst>
              <a:ext uri="{FF2B5EF4-FFF2-40B4-BE49-F238E27FC236}">
                <a16:creationId xmlns:a16="http://schemas.microsoft.com/office/drawing/2014/main" id="{F389A961-8583-2B48-B93D-429706A32592}"/>
              </a:ext>
            </a:extLst>
          </p:cNvPr>
          <p:cNvSpPr txBox="1">
            <a:spLocks/>
          </p:cNvSpPr>
          <p:nvPr/>
        </p:nvSpPr>
        <p:spPr>
          <a:xfrm>
            <a:off x="4617748" y="488224"/>
            <a:ext cx="41194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User role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A842C0-17FD-814A-AA05-BB6A02FCA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7" y="379940"/>
            <a:ext cx="4119428" cy="332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91253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5" name="Google Shape;112;p17">
            <a:extLst>
              <a:ext uri="{FF2B5EF4-FFF2-40B4-BE49-F238E27FC236}">
                <a16:creationId xmlns:a16="http://schemas.microsoft.com/office/drawing/2014/main" id="{F389A961-8583-2B48-B93D-429706A32592}"/>
              </a:ext>
            </a:extLst>
          </p:cNvPr>
          <p:cNvSpPr txBox="1">
            <a:spLocks/>
          </p:cNvSpPr>
          <p:nvPr/>
        </p:nvSpPr>
        <p:spPr>
          <a:xfrm>
            <a:off x="4617748" y="488224"/>
            <a:ext cx="41194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User role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934CAF-5EE4-724A-B561-4C9DC0034FEE}"/>
              </a:ext>
            </a:extLst>
          </p:cNvPr>
          <p:cNvCxnSpPr/>
          <p:nvPr/>
        </p:nvCxnSpPr>
        <p:spPr>
          <a:xfrm>
            <a:off x="6752492" y="1068124"/>
            <a:ext cx="1984683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16F08B9-54AB-9D40-B5F3-C660F0E9B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674" y="1400464"/>
            <a:ext cx="4167636" cy="3667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3B4D8-379A-0547-AD59-D52410450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27" y="379940"/>
            <a:ext cx="4119428" cy="33268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C98B4AC-23C5-8047-9C5A-623F334FC068}"/>
              </a:ext>
            </a:extLst>
          </p:cNvPr>
          <p:cNvSpPr/>
          <p:nvPr/>
        </p:nvSpPr>
        <p:spPr>
          <a:xfrm>
            <a:off x="287594" y="3758455"/>
            <a:ext cx="4061665" cy="8617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latin typeface="+mn-lt"/>
              </a:rPr>
              <a:t>Swartz, M., Crooks, A., and Kennedy, W. G.. (2020). Diversity from Emojis and Keywords in Social Media. In International Conference on Social Media and Society (</a:t>
            </a:r>
            <a:r>
              <a:rPr lang="en-US" sz="1000" dirty="0" err="1">
                <a:latin typeface="+mn-lt"/>
              </a:rPr>
              <a:t>SMSociety</a:t>
            </a:r>
            <a:r>
              <a:rPr lang="en-US" sz="1000" dirty="0">
                <a:latin typeface="+mn-lt"/>
              </a:rPr>
              <a:t> ’20), July 22–24, 2020, Toronto, ON, Canada. ACM, New York, NY, USA, 9 pages. https://</a:t>
            </a:r>
            <a:r>
              <a:rPr lang="en-US" sz="1000" dirty="0" err="1">
                <a:latin typeface="+mn-lt"/>
              </a:rPr>
              <a:t>doi.org</a:t>
            </a:r>
            <a:r>
              <a:rPr lang="en-US" sz="1000" dirty="0">
                <a:latin typeface="+mn-lt"/>
              </a:rPr>
              <a:t>/10.1145/3400806.3400818</a:t>
            </a:r>
          </a:p>
        </p:txBody>
      </p:sp>
    </p:spTree>
    <p:extLst>
      <p:ext uri="{BB962C8B-B14F-4D97-AF65-F5344CB8AC3E}">
        <p14:creationId xmlns:p14="http://schemas.microsoft.com/office/powerpoint/2010/main" val="3407104274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2" name="Google Shape;23;p4">
            <a:extLst>
              <a:ext uri="{FF2B5EF4-FFF2-40B4-BE49-F238E27FC236}">
                <a16:creationId xmlns:a16="http://schemas.microsoft.com/office/drawing/2014/main" id="{10EFB9BA-2FD2-BF4A-8ED0-A695F184894D}"/>
              </a:ext>
            </a:extLst>
          </p:cNvPr>
          <p:cNvSpPr/>
          <p:nvPr/>
        </p:nvSpPr>
        <p:spPr>
          <a:xfrm>
            <a:off x="406825" y="3936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3" name="Google Shape;24;p4">
            <a:extLst>
              <a:ext uri="{FF2B5EF4-FFF2-40B4-BE49-F238E27FC236}">
                <a16:creationId xmlns:a16="http://schemas.microsoft.com/office/drawing/2014/main" id="{B48CD185-026C-D54A-9BEB-4D4F2BE11EAE}"/>
              </a:ext>
            </a:extLst>
          </p:cNvPr>
          <p:cNvSpPr/>
          <p:nvPr/>
        </p:nvSpPr>
        <p:spPr>
          <a:xfrm>
            <a:off x="178225" y="2412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99;p15">
            <a:extLst>
              <a:ext uri="{FF2B5EF4-FFF2-40B4-BE49-F238E27FC236}">
                <a16:creationId xmlns:a16="http://schemas.microsoft.com/office/drawing/2014/main" id="{D6B41115-76DC-E148-8107-53B895E5B183}"/>
              </a:ext>
            </a:extLst>
          </p:cNvPr>
          <p:cNvSpPr txBox="1">
            <a:spLocks/>
          </p:cNvSpPr>
          <p:nvPr/>
        </p:nvSpPr>
        <p:spPr>
          <a:xfrm>
            <a:off x="877831" y="1587683"/>
            <a:ext cx="2914891" cy="11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“What is the purpose of emoji in digital communication?”</a:t>
            </a:r>
          </a:p>
        </p:txBody>
      </p:sp>
      <p:sp>
        <p:nvSpPr>
          <p:cNvPr id="15" name="Google Shape;112;p17">
            <a:extLst>
              <a:ext uri="{FF2B5EF4-FFF2-40B4-BE49-F238E27FC236}">
                <a16:creationId xmlns:a16="http://schemas.microsoft.com/office/drawing/2014/main" id="{F389A961-8583-2B48-B93D-429706A32592}"/>
              </a:ext>
            </a:extLst>
          </p:cNvPr>
          <p:cNvSpPr txBox="1">
            <a:spLocks/>
          </p:cNvSpPr>
          <p:nvPr/>
        </p:nvSpPr>
        <p:spPr>
          <a:xfrm>
            <a:off x="4617748" y="488224"/>
            <a:ext cx="41194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User role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501A6-850B-FE40-BEE9-F4E9E15B1A78}"/>
              </a:ext>
            </a:extLst>
          </p:cNvPr>
          <p:cNvSpPr txBox="1"/>
          <p:nvPr/>
        </p:nvSpPr>
        <p:spPr>
          <a:xfrm>
            <a:off x="4639907" y="3211577"/>
            <a:ext cx="433682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🗺📖📝</a:t>
            </a:r>
          </a:p>
        </p:txBody>
      </p:sp>
      <p:sp>
        <p:nvSpPr>
          <p:cNvPr id="8" name="Google Shape;112;p17">
            <a:extLst>
              <a:ext uri="{FF2B5EF4-FFF2-40B4-BE49-F238E27FC236}">
                <a16:creationId xmlns:a16="http://schemas.microsoft.com/office/drawing/2014/main" id="{B758D80D-325B-2948-9296-5DFF7F5DD5C5}"/>
              </a:ext>
            </a:extLst>
          </p:cNvPr>
          <p:cNvSpPr txBox="1">
            <a:spLocks/>
          </p:cNvSpPr>
          <p:nvPr/>
        </p:nvSpPr>
        <p:spPr>
          <a:xfrm>
            <a:off x="4432292" y="1489411"/>
            <a:ext cx="4658098" cy="1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Document</a:t>
            </a:r>
          </a:p>
        </p:txBody>
      </p:sp>
    </p:spTree>
    <p:extLst>
      <p:ext uri="{BB962C8B-B14F-4D97-AF65-F5344CB8AC3E}">
        <p14:creationId xmlns:p14="http://schemas.microsoft.com/office/powerpoint/2010/main" val="4204700761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51FE11-8005-1540-A983-240EDC81CE6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05" y="1915221"/>
            <a:ext cx="7926790" cy="26387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19CEF-45CA-CA4A-AFCC-FC19E9BB9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3" t="16469" r="57931" b="49916"/>
          <a:stretch/>
        </p:blipFill>
        <p:spPr>
          <a:xfrm>
            <a:off x="693314" y="466456"/>
            <a:ext cx="1532986" cy="1306048"/>
          </a:xfrm>
          <a:prstGeom prst="rect">
            <a:avLst/>
          </a:prstGeom>
          <a:ln w="38100">
            <a:solidFill>
              <a:srgbClr val="0B5B96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2F0A6-ACA6-D344-AAF4-24A227120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13" t="19724" r="7095" b="38563"/>
          <a:stretch/>
        </p:blipFill>
        <p:spPr>
          <a:xfrm>
            <a:off x="7205961" y="169843"/>
            <a:ext cx="1169953" cy="1620795"/>
          </a:xfrm>
          <a:prstGeom prst="rect">
            <a:avLst/>
          </a:prstGeom>
          <a:ln w="38100">
            <a:solidFill>
              <a:srgbClr val="69A830"/>
            </a:solidFill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2259C6-7B65-F345-BEA0-CB8DBF20369C}"/>
              </a:ext>
            </a:extLst>
          </p:cNvPr>
          <p:cNvGrpSpPr/>
          <p:nvPr/>
        </p:nvGrpSpPr>
        <p:grpSpPr>
          <a:xfrm>
            <a:off x="2517144" y="290621"/>
            <a:ext cx="2321171" cy="1477899"/>
            <a:chOff x="4742821" y="499610"/>
            <a:chExt cx="2321171" cy="1477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A4B92B-B375-7C43-9948-0D001AE26C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74" t="55149" r="39703" b="6815"/>
            <a:stretch/>
          </p:blipFill>
          <p:spPr>
            <a:xfrm>
              <a:off x="4742821" y="499610"/>
              <a:ext cx="2321171" cy="1477898"/>
            </a:xfrm>
            <a:prstGeom prst="rect">
              <a:avLst/>
            </a:prstGeom>
            <a:ln w="38100">
              <a:solidFill>
                <a:srgbClr val="FC5B23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924073-93C2-FE45-B53B-60B4E1D35D29}"/>
                </a:ext>
              </a:extLst>
            </p:cNvPr>
            <p:cNvSpPr/>
            <p:nvPr/>
          </p:nvSpPr>
          <p:spPr>
            <a:xfrm>
              <a:off x="4752870" y="1848897"/>
              <a:ext cx="261257" cy="128612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EBAD13D-2A0D-0441-B419-CD34839DE350}"/>
              </a:ext>
            </a:extLst>
          </p:cNvPr>
          <p:cNvSpPr/>
          <p:nvPr/>
        </p:nvSpPr>
        <p:spPr>
          <a:xfrm>
            <a:off x="4983982" y="834022"/>
            <a:ext cx="2090058" cy="536481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12844A-0456-494E-8256-A0FE811EE0AC}"/>
              </a:ext>
            </a:extLst>
          </p:cNvPr>
          <p:cNvSpPr txBox="1"/>
          <p:nvPr/>
        </p:nvSpPr>
        <p:spPr>
          <a:xfrm>
            <a:off x="5057496" y="926556"/>
            <a:ext cx="1929283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ED84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User Name 🤖💕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2EA932-084D-3142-B6F3-003BBC4B9573}"/>
              </a:ext>
            </a:extLst>
          </p:cNvPr>
          <p:cNvSpPr txBox="1"/>
          <p:nvPr/>
        </p:nvSpPr>
        <p:spPr>
          <a:xfrm>
            <a:off x="688936" y="464690"/>
            <a:ext cx="17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Non-retweets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F42E48-EA3D-F540-BFB0-FAE40E1B1B10}"/>
              </a:ext>
            </a:extLst>
          </p:cNvPr>
          <p:cNvSpPr txBox="1"/>
          <p:nvPr/>
        </p:nvSpPr>
        <p:spPr>
          <a:xfrm>
            <a:off x="3111553" y="280572"/>
            <a:ext cx="172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Retweets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3547CC-AA9A-074F-8F91-16D3F6F330F2}"/>
              </a:ext>
            </a:extLst>
          </p:cNvPr>
          <p:cNvSpPr/>
          <p:nvPr/>
        </p:nvSpPr>
        <p:spPr>
          <a:xfrm>
            <a:off x="7201583" y="176708"/>
            <a:ext cx="1169953" cy="389226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8F542-F02A-744A-A4F3-E2C5ED62885A}"/>
              </a:ext>
            </a:extLst>
          </p:cNvPr>
          <p:cNvSpPr txBox="1"/>
          <p:nvPr/>
        </p:nvSpPr>
        <p:spPr>
          <a:xfrm>
            <a:off x="7096720" y="139553"/>
            <a:ext cx="1379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Profile</a:t>
            </a:r>
          </a:p>
          <a:p>
            <a:pPr algn="ctr"/>
            <a:r>
              <a:rPr lang="en-US" sz="1800" dirty="0"/>
              <a:t>description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473221-EC46-FD48-9F5D-1DF1723854F6}"/>
              </a:ext>
            </a:extLst>
          </p:cNvPr>
          <p:cNvSpPr/>
          <p:nvPr/>
        </p:nvSpPr>
        <p:spPr>
          <a:xfrm>
            <a:off x="608604" y="4605636"/>
            <a:ext cx="786779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Source: M. Swartz and A. Crooks, "Comparison of Emoji Use in Names, Profiles, and Tweets," </a:t>
            </a:r>
            <a:r>
              <a:rPr lang="en-US" sz="1000" i="1" dirty="0"/>
              <a:t>2020 IEEE 14th International Conference on Semantic Computing (ICSC)</a:t>
            </a:r>
            <a:r>
              <a:rPr lang="en-US" sz="1000" dirty="0"/>
              <a:t>, San Diego, CA, USA, 2020, pp. 375-380, </a:t>
            </a:r>
            <a:r>
              <a:rPr lang="en-US" sz="1000" dirty="0" err="1"/>
              <a:t>doi</a:t>
            </a:r>
            <a:r>
              <a:rPr lang="en-US" sz="1000" dirty="0"/>
              <a:t>: 10.1109/ICSC.2020.00075.</a:t>
            </a:r>
          </a:p>
        </p:txBody>
      </p:sp>
    </p:spTree>
    <p:extLst>
      <p:ext uri="{BB962C8B-B14F-4D97-AF65-F5344CB8AC3E}">
        <p14:creationId xmlns:p14="http://schemas.microsoft.com/office/powerpoint/2010/main" val="1611987057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12" name="Google Shape;23;p4">
            <a:extLst>
              <a:ext uri="{FF2B5EF4-FFF2-40B4-BE49-F238E27FC236}">
                <a16:creationId xmlns:a16="http://schemas.microsoft.com/office/drawing/2014/main" id="{10EFB9BA-2FD2-BF4A-8ED0-A695F184894D}"/>
              </a:ext>
            </a:extLst>
          </p:cNvPr>
          <p:cNvSpPr/>
          <p:nvPr/>
        </p:nvSpPr>
        <p:spPr>
          <a:xfrm>
            <a:off x="406825" y="3936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13" name="Google Shape;24;p4">
            <a:extLst>
              <a:ext uri="{FF2B5EF4-FFF2-40B4-BE49-F238E27FC236}">
                <a16:creationId xmlns:a16="http://schemas.microsoft.com/office/drawing/2014/main" id="{B48CD185-026C-D54A-9BEB-4D4F2BE11EAE}"/>
              </a:ext>
            </a:extLst>
          </p:cNvPr>
          <p:cNvSpPr/>
          <p:nvPr/>
        </p:nvSpPr>
        <p:spPr>
          <a:xfrm>
            <a:off x="178225" y="241249"/>
            <a:ext cx="4119426" cy="3869139"/>
          </a:xfrm>
          <a:custGeom>
            <a:avLst/>
            <a:gdLst/>
            <a:ahLst/>
            <a:cxnLst/>
            <a:rect l="l" t="t" r="r" b="b"/>
            <a:pathLst>
              <a:path w="114788" h="106692" extrusionOk="0">
                <a:moveTo>
                  <a:pt x="40479" y="15324"/>
                </a:moveTo>
                <a:lnTo>
                  <a:pt x="41346" y="3758"/>
                </a:lnTo>
                <a:lnTo>
                  <a:pt x="52623" y="13878"/>
                </a:lnTo>
                <a:lnTo>
                  <a:pt x="56382" y="0"/>
                </a:lnTo>
                <a:lnTo>
                  <a:pt x="63610" y="14746"/>
                </a:lnTo>
                <a:lnTo>
                  <a:pt x="70549" y="2024"/>
                </a:lnTo>
                <a:lnTo>
                  <a:pt x="75754" y="17926"/>
                </a:lnTo>
                <a:lnTo>
                  <a:pt x="85006" y="6939"/>
                </a:lnTo>
                <a:lnTo>
                  <a:pt x="85006" y="23131"/>
                </a:lnTo>
                <a:lnTo>
                  <a:pt x="100620" y="13589"/>
                </a:lnTo>
                <a:lnTo>
                  <a:pt x="96861" y="31516"/>
                </a:lnTo>
                <a:lnTo>
                  <a:pt x="111896" y="26889"/>
                </a:lnTo>
                <a:lnTo>
                  <a:pt x="100909" y="41057"/>
                </a:lnTo>
                <a:lnTo>
                  <a:pt x="114209" y="42214"/>
                </a:lnTo>
                <a:lnTo>
                  <a:pt x="104379" y="53201"/>
                </a:lnTo>
                <a:lnTo>
                  <a:pt x="114788" y="59851"/>
                </a:lnTo>
                <a:lnTo>
                  <a:pt x="101198" y="64188"/>
                </a:lnTo>
                <a:lnTo>
                  <a:pt x="105246" y="74886"/>
                </a:lnTo>
                <a:lnTo>
                  <a:pt x="93102" y="73730"/>
                </a:lnTo>
                <a:lnTo>
                  <a:pt x="97150" y="85006"/>
                </a:lnTo>
                <a:lnTo>
                  <a:pt x="88187" y="81537"/>
                </a:lnTo>
                <a:lnTo>
                  <a:pt x="87319" y="95994"/>
                </a:lnTo>
                <a:lnTo>
                  <a:pt x="76043" y="91078"/>
                </a:lnTo>
                <a:lnTo>
                  <a:pt x="71417" y="101776"/>
                </a:lnTo>
                <a:lnTo>
                  <a:pt x="64478" y="93970"/>
                </a:lnTo>
                <a:lnTo>
                  <a:pt x="58984" y="106692"/>
                </a:lnTo>
                <a:lnTo>
                  <a:pt x="52334" y="88187"/>
                </a:lnTo>
                <a:lnTo>
                  <a:pt x="45105" y="100620"/>
                </a:lnTo>
                <a:lnTo>
                  <a:pt x="41636" y="86741"/>
                </a:lnTo>
                <a:lnTo>
                  <a:pt x="29492" y="102355"/>
                </a:lnTo>
                <a:lnTo>
                  <a:pt x="29781" y="83271"/>
                </a:lnTo>
                <a:lnTo>
                  <a:pt x="20239" y="87319"/>
                </a:lnTo>
                <a:lnTo>
                  <a:pt x="21107" y="76332"/>
                </a:lnTo>
                <a:lnTo>
                  <a:pt x="4915" y="79224"/>
                </a:lnTo>
                <a:lnTo>
                  <a:pt x="16191" y="66212"/>
                </a:lnTo>
                <a:lnTo>
                  <a:pt x="7806" y="62164"/>
                </a:lnTo>
                <a:lnTo>
                  <a:pt x="14167" y="56960"/>
                </a:lnTo>
                <a:lnTo>
                  <a:pt x="0" y="47997"/>
                </a:lnTo>
                <a:lnTo>
                  <a:pt x="18215" y="43081"/>
                </a:lnTo>
                <a:lnTo>
                  <a:pt x="9252" y="31516"/>
                </a:lnTo>
                <a:lnTo>
                  <a:pt x="26022" y="33540"/>
                </a:lnTo>
                <a:lnTo>
                  <a:pt x="16191" y="18504"/>
                </a:lnTo>
                <a:lnTo>
                  <a:pt x="31516" y="23420"/>
                </a:lnTo>
                <a:lnTo>
                  <a:pt x="32094" y="11854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99;p15">
            <a:extLst>
              <a:ext uri="{FF2B5EF4-FFF2-40B4-BE49-F238E27FC236}">
                <a16:creationId xmlns:a16="http://schemas.microsoft.com/office/drawing/2014/main" id="{D6B41115-76DC-E148-8107-53B895E5B183}"/>
              </a:ext>
            </a:extLst>
          </p:cNvPr>
          <p:cNvSpPr txBox="1">
            <a:spLocks/>
          </p:cNvSpPr>
          <p:nvPr/>
        </p:nvSpPr>
        <p:spPr>
          <a:xfrm>
            <a:off x="877831" y="1587683"/>
            <a:ext cx="2914891" cy="1176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spcBef>
                <a:spcPts val="600"/>
              </a:spcBef>
              <a:buSzPts val="2400"/>
              <a:buFont typeface="Bangers"/>
              <a:buNone/>
              <a:defRPr sz="2400">
                <a:latin typeface="Bangers"/>
                <a:ea typeface="Bangers"/>
                <a:cs typeface="Bangers"/>
                <a:sym typeface="Bangers"/>
              </a:defRPr>
            </a:lvl1pPr>
            <a:lvl2pPr marL="914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2pPr>
            <a:lvl3pPr marL="1371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3pPr>
            <a:lvl4pPr marL="1828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4pPr>
            <a:lvl5pPr marL="22860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5pPr>
            <a:lvl6pPr marL="27432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6pPr>
            <a:lvl7pPr marL="32004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7pPr>
            <a:lvl8pPr marL="36576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8pPr>
            <a:lvl9pPr marL="4114800" indent="-381000" algn="ctr">
              <a:buSzPts val="2400"/>
              <a:buFont typeface="Bangers"/>
              <a:buChar char="×"/>
              <a:defRPr sz="2400"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dirty="0"/>
              <a:t>“What is the purpose of emoji in digital communication?”</a:t>
            </a:r>
          </a:p>
        </p:txBody>
      </p:sp>
      <p:sp>
        <p:nvSpPr>
          <p:cNvPr id="15" name="Google Shape;112;p17">
            <a:extLst>
              <a:ext uri="{FF2B5EF4-FFF2-40B4-BE49-F238E27FC236}">
                <a16:creationId xmlns:a16="http://schemas.microsoft.com/office/drawing/2014/main" id="{F389A961-8583-2B48-B93D-429706A32592}"/>
              </a:ext>
            </a:extLst>
          </p:cNvPr>
          <p:cNvSpPr txBox="1">
            <a:spLocks/>
          </p:cNvSpPr>
          <p:nvPr/>
        </p:nvSpPr>
        <p:spPr>
          <a:xfrm>
            <a:off x="4617748" y="488224"/>
            <a:ext cx="41194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User role</a:t>
            </a:r>
          </a:p>
        </p:txBody>
      </p:sp>
      <p:sp>
        <p:nvSpPr>
          <p:cNvPr id="8" name="Google Shape;112;p17">
            <a:extLst>
              <a:ext uri="{FF2B5EF4-FFF2-40B4-BE49-F238E27FC236}">
                <a16:creationId xmlns:a16="http://schemas.microsoft.com/office/drawing/2014/main" id="{B758D80D-325B-2948-9296-5DFF7F5DD5C5}"/>
              </a:ext>
            </a:extLst>
          </p:cNvPr>
          <p:cNvSpPr txBox="1">
            <a:spLocks/>
          </p:cNvSpPr>
          <p:nvPr/>
        </p:nvSpPr>
        <p:spPr>
          <a:xfrm>
            <a:off x="4432292" y="1489411"/>
            <a:ext cx="4658098" cy="1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Document</a:t>
            </a:r>
          </a:p>
        </p:txBody>
      </p:sp>
      <p:sp>
        <p:nvSpPr>
          <p:cNvPr id="9" name="Google Shape;112;p17">
            <a:extLst>
              <a:ext uri="{FF2B5EF4-FFF2-40B4-BE49-F238E27FC236}">
                <a16:creationId xmlns:a16="http://schemas.microsoft.com/office/drawing/2014/main" id="{56979F78-E234-5744-8F35-23400E163337}"/>
              </a:ext>
            </a:extLst>
          </p:cNvPr>
          <p:cNvSpPr txBox="1">
            <a:spLocks/>
          </p:cNvSpPr>
          <p:nvPr/>
        </p:nvSpPr>
        <p:spPr>
          <a:xfrm>
            <a:off x="4924660" y="2876100"/>
            <a:ext cx="4041115" cy="1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8000" b="1" dirty="0">
                <a:solidFill>
                  <a:srgbClr val="90140B"/>
                </a:solidFill>
              </a:rPr>
              <a:t>Patterns</a:t>
            </a:r>
          </a:p>
        </p:txBody>
      </p:sp>
    </p:spTree>
    <p:extLst>
      <p:ext uri="{BB962C8B-B14F-4D97-AF65-F5344CB8AC3E}">
        <p14:creationId xmlns:p14="http://schemas.microsoft.com/office/powerpoint/2010/main" val="1667373183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B9DD81-B747-604E-BFB5-68D05DD5E7B9}"/>
              </a:ext>
            </a:extLst>
          </p:cNvPr>
          <p:cNvSpPr txBox="1"/>
          <p:nvPr/>
        </p:nvSpPr>
        <p:spPr>
          <a:xfrm>
            <a:off x="1165609" y="491709"/>
            <a:ext cx="377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Emojis in tweets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051008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CD1190-EB05-764B-BAC7-EAB31675D7F8}"/>
              </a:ext>
            </a:extLst>
          </p:cNvPr>
          <p:cNvSpPr txBox="1"/>
          <p:nvPr/>
        </p:nvSpPr>
        <p:spPr>
          <a:xfrm>
            <a:off x="4814087" y="354230"/>
            <a:ext cx="3270175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Communicative?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F3AB0B-FA3C-8C46-AFEC-F1719CBAEB74}"/>
              </a:ext>
            </a:extLst>
          </p:cNvPr>
          <p:cNvSpPr/>
          <p:nvPr/>
        </p:nvSpPr>
        <p:spPr>
          <a:xfrm>
            <a:off x="2674180" y="1723963"/>
            <a:ext cx="5001206" cy="2594618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71B30D1B-AB0F-5440-BA92-200C8B381212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4508903" y="646617"/>
            <a:ext cx="305185" cy="353053"/>
          </a:xfrm>
          <a:prstGeom prst="curvedConnector2">
            <a:avLst/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0C3DA857-9574-2D4C-B6EC-222D6B0693A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587645" y="932380"/>
            <a:ext cx="328077" cy="272620"/>
          </a:xfrm>
          <a:prstGeom prst="curvedConnector3">
            <a:avLst>
              <a:gd name="adj1" fmla="val -17382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32800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1.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at the beginning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F3AB0B-FA3C-8C46-AFEC-F1719CBAEB74}"/>
              </a:ext>
            </a:extLst>
          </p:cNvPr>
          <p:cNvSpPr/>
          <p:nvPr/>
        </p:nvSpPr>
        <p:spPr>
          <a:xfrm>
            <a:off x="2674180" y="3476730"/>
            <a:ext cx="5001206" cy="84185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354D4A-3A67-194C-8FFC-56287E9D951C}"/>
              </a:ext>
            </a:extLst>
          </p:cNvPr>
          <p:cNvSpPr/>
          <p:nvPr/>
        </p:nvSpPr>
        <p:spPr>
          <a:xfrm>
            <a:off x="2684228" y="1043338"/>
            <a:ext cx="5001206" cy="683924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913BA3A-6751-144A-8E1F-310E827F2068}"/>
              </a:ext>
            </a:extLst>
          </p:cNvPr>
          <p:cNvCxnSpPr>
            <a:cxnSpLocks/>
          </p:cNvCxnSpPr>
          <p:nvPr/>
        </p:nvCxnSpPr>
        <p:spPr>
          <a:xfrm rot="5400000">
            <a:off x="4590795" y="1171911"/>
            <a:ext cx="721451" cy="658556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4A26833-E3DC-D743-8121-11BBCAFBA35C}"/>
              </a:ext>
            </a:extLst>
          </p:cNvPr>
          <p:cNvCxnSpPr>
            <a:cxnSpLocks/>
          </p:cNvCxnSpPr>
          <p:nvPr/>
        </p:nvCxnSpPr>
        <p:spPr>
          <a:xfrm flipV="1">
            <a:off x="2897640" y="3308983"/>
            <a:ext cx="485338" cy="477454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EFA6009-8E28-994A-A30E-5388116EBE4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7002775" y="1403586"/>
            <a:ext cx="96023" cy="421946"/>
          </a:xfrm>
          <a:prstGeom prst="curvedConnector2">
            <a:avLst/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19C435-C1F2-9645-8957-300CDBA9682B}"/>
              </a:ext>
            </a:extLst>
          </p:cNvPr>
          <p:cNvSpPr txBox="1"/>
          <p:nvPr/>
        </p:nvSpPr>
        <p:spPr>
          <a:xfrm>
            <a:off x="4943789" y="1111198"/>
            <a:ext cx="205898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Repetition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9B9CB-FB7B-EE44-9CDD-F87273A36D58}"/>
              </a:ext>
            </a:extLst>
          </p:cNvPr>
          <p:cNvSpPr txBox="1"/>
          <p:nvPr/>
        </p:nvSpPr>
        <p:spPr>
          <a:xfrm>
            <a:off x="1165609" y="3767213"/>
            <a:ext cx="205898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Repetition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C2BBC8-28DB-0141-8DAC-AF464FE86704}"/>
              </a:ext>
            </a:extLst>
          </p:cNvPr>
          <p:cNvSpPr/>
          <p:nvPr/>
        </p:nvSpPr>
        <p:spPr>
          <a:xfrm>
            <a:off x="2684228" y="2432986"/>
            <a:ext cx="639386" cy="651147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9FA6337-37AE-2B43-8D3A-82E1CBEB1B74}"/>
              </a:ext>
            </a:extLst>
          </p:cNvPr>
          <p:cNvCxnSpPr>
            <a:cxnSpLocks/>
          </p:cNvCxnSpPr>
          <p:nvPr/>
        </p:nvCxnSpPr>
        <p:spPr>
          <a:xfrm flipV="1">
            <a:off x="2382843" y="2872630"/>
            <a:ext cx="957179" cy="893077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103727"/>
      </p:ext>
    </p:extLst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F3AB0B-FA3C-8C46-AFEC-F1719CBAEB74}"/>
              </a:ext>
            </a:extLst>
          </p:cNvPr>
          <p:cNvSpPr/>
          <p:nvPr/>
        </p:nvSpPr>
        <p:spPr>
          <a:xfrm>
            <a:off x="2674180" y="2455267"/>
            <a:ext cx="5001206" cy="1863313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354D4A-3A67-194C-8FFC-56287E9D951C}"/>
              </a:ext>
            </a:extLst>
          </p:cNvPr>
          <p:cNvSpPr/>
          <p:nvPr/>
        </p:nvSpPr>
        <p:spPr>
          <a:xfrm>
            <a:off x="2684228" y="1043338"/>
            <a:ext cx="5001206" cy="683924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1913BA3A-6751-144A-8E1F-310E827F2068}"/>
              </a:ext>
            </a:extLst>
          </p:cNvPr>
          <p:cNvCxnSpPr>
            <a:cxnSpLocks/>
          </p:cNvCxnSpPr>
          <p:nvPr/>
        </p:nvCxnSpPr>
        <p:spPr>
          <a:xfrm rot="5400000">
            <a:off x="4600845" y="1202058"/>
            <a:ext cx="721451" cy="658556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1EFA6009-8E28-994A-A30E-5388116EBE4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47779" y="1664466"/>
            <a:ext cx="345164" cy="17166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B19C435-C1F2-9645-8957-300CDBA9682B}"/>
              </a:ext>
            </a:extLst>
          </p:cNvPr>
          <p:cNvSpPr txBox="1"/>
          <p:nvPr/>
        </p:nvSpPr>
        <p:spPr>
          <a:xfrm>
            <a:off x="5290847" y="1002216"/>
            <a:ext cx="205898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/>
              <a:t>Repetition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C2BBC8-28DB-0141-8DAC-AF464FE86704}"/>
              </a:ext>
            </a:extLst>
          </p:cNvPr>
          <p:cNvSpPr/>
          <p:nvPr/>
        </p:nvSpPr>
        <p:spPr>
          <a:xfrm>
            <a:off x="2684228" y="2432986"/>
            <a:ext cx="639386" cy="651147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F67B71-0233-AA45-9E6C-8EF40BDF85AE}"/>
              </a:ext>
            </a:extLst>
          </p:cNvPr>
          <p:cNvSpPr txBox="1"/>
          <p:nvPr/>
        </p:nvSpPr>
        <p:spPr>
          <a:xfrm>
            <a:off x="4626373" y="1130829"/>
            <a:ext cx="333192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0140B"/>
                </a:solidFill>
              </a:rPr>
              <a:t>Magnitude/Amplification?</a:t>
            </a:r>
          </a:p>
        </p:txBody>
      </p:sp>
    </p:spTree>
    <p:extLst>
      <p:ext uri="{BB962C8B-B14F-4D97-AF65-F5344CB8AC3E}">
        <p14:creationId xmlns:p14="http://schemas.microsoft.com/office/powerpoint/2010/main" val="2017293525"/>
      </p:ext>
    </p:extLst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884255" y="311499"/>
            <a:ext cx="7375490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4968B2-8FD7-944E-A2F2-C64694845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1" t="68490" r="7592"/>
          <a:stretch/>
        </p:blipFill>
        <p:spPr>
          <a:xfrm>
            <a:off x="2674181" y="1039090"/>
            <a:ext cx="5001205" cy="1369746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C5E50FA9-E0AC-5540-971D-AE124F88D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1039307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593A21-1865-4E45-90C2-1AB5FA15F3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920" b="22086"/>
          <a:stretch/>
        </p:blipFill>
        <p:spPr>
          <a:xfrm>
            <a:off x="2674182" y="2408836"/>
            <a:ext cx="5001205" cy="1909745"/>
          </a:xfrm>
          <a:prstGeom prst="rect">
            <a:avLst/>
          </a:prstGeom>
          <a:ln>
            <a:solidFill>
              <a:srgbClr val="6CCBF1"/>
            </a:solidFill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5AF2DB-8A1A-B741-8532-A06361141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34" y="2409053"/>
            <a:ext cx="1369746" cy="1369746"/>
          </a:xfrm>
          <a:prstGeom prst="rect">
            <a:avLst/>
          </a:prstGeom>
          <a:noFill/>
          <a:ln>
            <a:solidFill>
              <a:srgbClr val="6CCBF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4F3AB0B-FA3C-8C46-AFEC-F1719CBAEB74}"/>
              </a:ext>
            </a:extLst>
          </p:cNvPr>
          <p:cNvSpPr/>
          <p:nvPr/>
        </p:nvSpPr>
        <p:spPr>
          <a:xfrm>
            <a:off x="2674180" y="3476730"/>
            <a:ext cx="5001206" cy="841850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354D4A-3A67-194C-8FFC-56287E9D951C}"/>
              </a:ext>
            </a:extLst>
          </p:cNvPr>
          <p:cNvSpPr/>
          <p:nvPr/>
        </p:nvSpPr>
        <p:spPr>
          <a:xfrm>
            <a:off x="2684228" y="1043338"/>
            <a:ext cx="5001206" cy="1291524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4A26833-E3DC-D743-8121-11BBCAFBA35C}"/>
              </a:ext>
            </a:extLst>
          </p:cNvPr>
          <p:cNvCxnSpPr>
            <a:cxnSpLocks/>
          </p:cNvCxnSpPr>
          <p:nvPr/>
        </p:nvCxnSpPr>
        <p:spPr>
          <a:xfrm flipV="1">
            <a:off x="2897640" y="3308983"/>
            <a:ext cx="485338" cy="477454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C39B9CB-FB7B-EE44-9CDD-F87273A36D58}"/>
              </a:ext>
            </a:extLst>
          </p:cNvPr>
          <p:cNvSpPr txBox="1"/>
          <p:nvPr/>
        </p:nvSpPr>
        <p:spPr>
          <a:xfrm>
            <a:off x="1165609" y="3767213"/>
            <a:ext cx="2058986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C2BBC8-28DB-0141-8DAC-AF464FE86704}"/>
              </a:ext>
            </a:extLst>
          </p:cNvPr>
          <p:cNvSpPr/>
          <p:nvPr/>
        </p:nvSpPr>
        <p:spPr>
          <a:xfrm>
            <a:off x="2684228" y="2432986"/>
            <a:ext cx="639386" cy="651147"/>
          </a:xfrm>
          <a:prstGeom prst="rect">
            <a:avLst/>
          </a:prstGeom>
          <a:solidFill>
            <a:schemeClr val="bg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39FA6337-37AE-2B43-8D3A-82E1CBEB1B74}"/>
              </a:ext>
            </a:extLst>
          </p:cNvPr>
          <p:cNvCxnSpPr>
            <a:cxnSpLocks/>
          </p:cNvCxnSpPr>
          <p:nvPr/>
        </p:nvCxnSpPr>
        <p:spPr>
          <a:xfrm flipV="1">
            <a:off x="2382843" y="2872630"/>
            <a:ext cx="957179" cy="893077"/>
          </a:xfrm>
          <a:prstGeom prst="curvedConnector3">
            <a:avLst>
              <a:gd name="adj1" fmla="val 50000"/>
            </a:avLst>
          </a:prstGeom>
          <a:ln w="28575">
            <a:solidFill>
              <a:srgbClr val="9014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C58BB30-7B7E-EC41-97FB-C7D6FD020BAC}"/>
              </a:ext>
            </a:extLst>
          </p:cNvPr>
          <p:cNvSpPr txBox="1"/>
          <p:nvPr/>
        </p:nvSpPr>
        <p:spPr>
          <a:xfrm>
            <a:off x="1325200" y="3557015"/>
            <a:ext cx="1714304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0140B"/>
                </a:solidFill>
              </a:rPr>
              <a:t>Decoration?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57B8A7-BE10-D645-835F-034CBC9566C0}"/>
              </a:ext>
            </a:extLst>
          </p:cNvPr>
          <p:cNvSpPr txBox="1"/>
          <p:nvPr/>
        </p:nvSpPr>
        <p:spPr>
          <a:xfrm>
            <a:off x="1070628" y="3884561"/>
            <a:ext cx="2613025" cy="40011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0140B"/>
                </a:solidFill>
              </a:rPr>
              <a:t>Attention seeking?</a:t>
            </a:r>
          </a:p>
        </p:txBody>
      </p:sp>
    </p:spTree>
    <p:extLst>
      <p:ext uri="{BB962C8B-B14F-4D97-AF65-F5344CB8AC3E}">
        <p14:creationId xmlns:p14="http://schemas.microsoft.com/office/powerpoint/2010/main" val="2645297220"/>
      </p:ext>
    </p:extLst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10F5-AB84-4944-A18C-4E76FF653569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4A5261-8137-894B-B834-ED7BE1B12C85}"/>
              </a:ext>
            </a:extLst>
          </p:cNvPr>
          <p:cNvSpPr/>
          <p:nvPr/>
        </p:nvSpPr>
        <p:spPr>
          <a:xfrm>
            <a:off x="242435" y="352574"/>
            <a:ext cx="8640308" cy="443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112;p17">
            <a:extLst>
              <a:ext uri="{FF2B5EF4-FFF2-40B4-BE49-F238E27FC236}">
                <a16:creationId xmlns:a16="http://schemas.microsoft.com/office/drawing/2014/main" id="{E4D38175-0028-2A4D-8944-B853A42820F2}"/>
              </a:ext>
            </a:extLst>
          </p:cNvPr>
          <p:cNvSpPr txBox="1">
            <a:spLocks/>
          </p:cNvSpPr>
          <p:nvPr/>
        </p:nvSpPr>
        <p:spPr>
          <a:xfrm>
            <a:off x="425179" y="506219"/>
            <a:ext cx="8293639" cy="1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algn="ctr"/>
            <a:r>
              <a:rPr lang="en-US" sz="4000" b="1" dirty="0">
                <a:solidFill>
                  <a:srgbClr val="90140B"/>
                </a:solidFill>
              </a:rPr>
              <a:t>More on Patterns of Emoji Use …</a:t>
            </a:r>
          </a:p>
        </p:txBody>
      </p:sp>
      <p:sp>
        <p:nvSpPr>
          <p:cNvPr id="17" name="Google Shape;112;p17">
            <a:extLst>
              <a:ext uri="{FF2B5EF4-FFF2-40B4-BE49-F238E27FC236}">
                <a16:creationId xmlns:a16="http://schemas.microsoft.com/office/drawing/2014/main" id="{F943EBFD-8BDC-A54E-BB83-48B73FEEF006}"/>
              </a:ext>
            </a:extLst>
          </p:cNvPr>
          <p:cNvSpPr txBox="1">
            <a:spLocks/>
          </p:cNvSpPr>
          <p:nvPr/>
        </p:nvSpPr>
        <p:spPr>
          <a:xfrm>
            <a:off x="1751762" y="2571750"/>
            <a:ext cx="6452716" cy="76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ngers"/>
              <a:buNone/>
              <a:defRPr sz="30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pPr algn="r"/>
            <a:r>
              <a:rPr lang="en-US" b="1" dirty="0">
                <a:solidFill>
                  <a:srgbClr val="90140B"/>
                </a:solidFill>
              </a:rPr>
              <a:t>… to be presented at SBP-</a:t>
            </a:r>
            <a:r>
              <a:rPr lang="en-US" b="1" dirty="0" err="1">
                <a:solidFill>
                  <a:srgbClr val="90140B"/>
                </a:solidFill>
              </a:rPr>
              <a:t>BRiMS</a:t>
            </a:r>
            <a:r>
              <a:rPr lang="en-US" b="1" dirty="0">
                <a:solidFill>
                  <a:srgbClr val="90140B"/>
                </a:solidFill>
              </a:rPr>
              <a:t> October 18-20, 2020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CA1A57-1F34-5D4A-8CF9-353104CB5DAF}"/>
              </a:ext>
            </a:extLst>
          </p:cNvPr>
          <p:cNvSpPr/>
          <p:nvPr/>
        </p:nvSpPr>
        <p:spPr>
          <a:xfrm>
            <a:off x="939520" y="4090208"/>
            <a:ext cx="72649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Swartz, M., Crooks, A.T. and </a:t>
            </a:r>
            <a:r>
              <a:rPr lang="en-US" sz="1000" dirty="0" err="1"/>
              <a:t>Croitoru</a:t>
            </a:r>
            <a:r>
              <a:rPr lang="en-US" sz="1000" dirty="0"/>
              <a:t>, A. </a:t>
            </a:r>
            <a:r>
              <a:rPr lang="en-US" sz="1000" b="1" dirty="0"/>
              <a:t>Beyond Words: Comparing Structure, Emoji Use, and Consistency Across Social Media Posts</a:t>
            </a:r>
            <a:r>
              <a:rPr lang="en-US" sz="1000" dirty="0"/>
              <a:t>, </a:t>
            </a:r>
            <a:r>
              <a:rPr lang="en-US" sz="1000" i="1" dirty="0"/>
              <a:t>2020 International Conference on Social Computing, Behavioral-Cultural Modeling and Prediction and Behavior Representation in Modeling and Simulation, Washington DC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696717"/>
      </p:ext>
    </p:extLst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2.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Current state of emoji research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Foundation and State of the Art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1738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3" y="115228"/>
            <a:ext cx="509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Before we continue…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5091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2" y="115228"/>
            <a:ext cx="844625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Pick a character …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082" name="Picture 2" descr="Supervillain on Apple iOS 13.3">
            <a:extLst>
              <a:ext uri="{FF2B5EF4-FFF2-40B4-BE49-F238E27FC236}">
                <a16:creationId xmlns:a16="http://schemas.microsoft.com/office/drawing/2014/main" id="{ADB41C28-25CE-9545-95CE-BC09B301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1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Supervillain on Google Android 11.0">
            <a:extLst>
              <a:ext uri="{FF2B5EF4-FFF2-40B4-BE49-F238E27FC236}">
                <a16:creationId xmlns:a16="http://schemas.microsoft.com/office/drawing/2014/main" id="{748110F3-960E-D744-8C5E-E0AD7B10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59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Supervillain on Microsoft Windows 10 May 2019 Update">
            <a:extLst>
              <a:ext uri="{FF2B5EF4-FFF2-40B4-BE49-F238E27FC236}">
                <a16:creationId xmlns:a16="http://schemas.microsoft.com/office/drawing/2014/main" id="{2D99C085-1D00-4741-96BC-9168A9DC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48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Supervillain on Samsung One UI 2.5">
            <a:extLst>
              <a:ext uri="{FF2B5EF4-FFF2-40B4-BE49-F238E27FC236}">
                <a16:creationId xmlns:a16="http://schemas.microsoft.com/office/drawing/2014/main" id="{83ACCED4-2E8B-7E40-932B-43CAB010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1" y="108720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Supervillain on WhatsApp 2.19.352">
            <a:extLst>
              <a:ext uri="{FF2B5EF4-FFF2-40B4-BE49-F238E27FC236}">
                <a16:creationId xmlns:a16="http://schemas.microsoft.com/office/drawing/2014/main" id="{843FEBBC-8F4D-B048-B31B-DF60D6CC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08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Supervillain on Twitter Twemoji 13.0.1">
            <a:extLst>
              <a:ext uri="{FF2B5EF4-FFF2-40B4-BE49-F238E27FC236}">
                <a16:creationId xmlns:a16="http://schemas.microsoft.com/office/drawing/2014/main" id="{3B977B2E-8FC2-2544-9DF0-5C534B5B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1" y="311487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Supervillain on Facebook 4.0">
            <a:extLst>
              <a:ext uri="{FF2B5EF4-FFF2-40B4-BE49-F238E27FC236}">
                <a16:creationId xmlns:a16="http://schemas.microsoft.com/office/drawing/2014/main" id="{C93FB18D-41B0-BB45-B4F7-E2463EBE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48" y="301899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Supervillain on JoyPixels 6.0">
            <a:extLst>
              <a:ext uri="{FF2B5EF4-FFF2-40B4-BE49-F238E27FC236}">
                <a16:creationId xmlns:a16="http://schemas.microsoft.com/office/drawing/2014/main" id="{78DD2537-5190-E546-AC9C-5C3526E8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81" y="29386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Supervillain on OpenMoji 12.3">
            <a:extLst>
              <a:ext uri="{FF2B5EF4-FFF2-40B4-BE49-F238E27FC236}">
                <a16:creationId xmlns:a16="http://schemas.microsoft.com/office/drawing/2014/main" id="{58C44C38-E3EE-1C45-AEC6-CC86F395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81" y="28624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Supervillain on Emojipedia 11.1">
            <a:extLst>
              <a:ext uri="{FF2B5EF4-FFF2-40B4-BE49-F238E27FC236}">
                <a16:creationId xmlns:a16="http://schemas.microsoft.com/office/drawing/2014/main" id="{48776F8D-1651-7C47-99EF-BD3925EC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23" y="29005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959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2" y="115228"/>
            <a:ext cx="844625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They are all the same!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082" name="Picture 2" descr="Supervillain on Apple iOS 13.3">
            <a:extLst>
              <a:ext uri="{FF2B5EF4-FFF2-40B4-BE49-F238E27FC236}">
                <a16:creationId xmlns:a16="http://schemas.microsoft.com/office/drawing/2014/main" id="{ADB41C28-25CE-9545-95CE-BC09B301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1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Supervillain on Google Android 11.0">
            <a:extLst>
              <a:ext uri="{FF2B5EF4-FFF2-40B4-BE49-F238E27FC236}">
                <a16:creationId xmlns:a16="http://schemas.microsoft.com/office/drawing/2014/main" id="{748110F3-960E-D744-8C5E-E0AD7B10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59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Supervillain on Microsoft Windows 10 May 2019 Update">
            <a:extLst>
              <a:ext uri="{FF2B5EF4-FFF2-40B4-BE49-F238E27FC236}">
                <a16:creationId xmlns:a16="http://schemas.microsoft.com/office/drawing/2014/main" id="{2D99C085-1D00-4741-96BC-9168A9DC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48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Supervillain on Samsung One UI 2.5">
            <a:extLst>
              <a:ext uri="{FF2B5EF4-FFF2-40B4-BE49-F238E27FC236}">
                <a16:creationId xmlns:a16="http://schemas.microsoft.com/office/drawing/2014/main" id="{83ACCED4-2E8B-7E40-932B-43CAB010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1" y="108720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Supervillain on WhatsApp 2.19.352">
            <a:extLst>
              <a:ext uri="{FF2B5EF4-FFF2-40B4-BE49-F238E27FC236}">
                <a16:creationId xmlns:a16="http://schemas.microsoft.com/office/drawing/2014/main" id="{843FEBBC-8F4D-B048-B31B-DF60D6CC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08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Supervillain on Twitter Twemoji 13.0.1">
            <a:extLst>
              <a:ext uri="{FF2B5EF4-FFF2-40B4-BE49-F238E27FC236}">
                <a16:creationId xmlns:a16="http://schemas.microsoft.com/office/drawing/2014/main" id="{3B977B2E-8FC2-2544-9DF0-5C534B5B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1" y="311487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Supervillain on Facebook 4.0">
            <a:extLst>
              <a:ext uri="{FF2B5EF4-FFF2-40B4-BE49-F238E27FC236}">
                <a16:creationId xmlns:a16="http://schemas.microsoft.com/office/drawing/2014/main" id="{C93FB18D-41B0-BB45-B4F7-E2463EBE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48" y="301899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Supervillain on JoyPixels 6.0">
            <a:extLst>
              <a:ext uri="{FF2B5EF4-FFF2-40B4-BE49-F238E27FC236}">
                <a16:creationId xmlns:a16="http://schemas.microsoft.com/office/drawing/2014/main" id="{78DD2537-5190-E546-AC9C-5C3526E8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81" y="29386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Supervillain on OpenMoji 12.3">
            <a:extLst>
              <a:ext uri="{FF2B5EF4-FFF2-40B4-BE49-F238E27FC236}">
                <a16:creationId xmlns:a16="http://schemas.microsoft.com/office/drawing/2014/main" id="{58C44C38-E3EE-1C45-AEC6-CC86F395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81" y="28624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Supervillain on Emojipedia 11.1">
            <a:extLst>
              <a:ext uri="{FF2B5EF4-FFF2-40B4-BE49-F238E27FC236}">
                <a16:creationId xmlns:a16="http://schemas.microsoft.com/office/drawing/2014/main" id="{48776F8D-1651-7C47-99EF-BD3925EC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23" y="29005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06A0257-F2CB-CA4D-8494-BE6F5FDFC853}"/>
              </a:ext>
            </a:extLst>
          </p:cNvPr>
          <p:cNvSpPr/>
          <p:nvPr/>
        </p:nvSpPr>
        <p:spPr>
          <a:xfrm>
            <a:off x="386472" y="911045"/>
            <a:ext cx="8427021" cy="3849823"/>
          </a:xfrm>
          <a:prstGeom prst="roundRect">
            <a:avLst/>
          </a:prstGeom>
          <a:solidFill>
            <a:srgbClr val="BD73FF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7C783E-CC71-4E48-8BDC-D91572B455C8}"/>
              </a:ext>
            </a:extLst>
          </p:cNvPr>
          <p:cNvSpPr txBox="1"/>
          <p:nvPr/>
        </p:nvSpPr>
        <p:spPr>
          <a:xfrm>
            <a:off x="1863935" y="1496935"/>
            <a:ext cx="511182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effectLst>
                  <a:glow rad="63500">
                    <a:srgbClr val="FFECD4"/>
                  </a:glow>
                </a:effectLst>
              </a:rPr>
              <a:t>UTF-8 Codepoint</a:t>
            </a:r>
          </a:p>
          <a:p>
            <a:pPr algn="ctr"/>
            <a:endParaRPr lang="en-US" sz="2800" dirty="0">
              <a:effectLst>
                <a:glow rad="63500">
                  <a:srgbClr val="FFECD4"/>
                </a:glow>
              </a:effectLst>
            </a:endParaRPr>
          </a:p>
          <a:p>
            <a:pPr algn="ctr"/>
            <a:r>
              <a:rPr lang="en-US" sz="3500" dirty="0">
                <a:effectLst>
                  <a:glow rad="63500">
                    <a:srgbClr val="FFECD4"/>
                  </a:glow>
                </a:effectLst>
              </a:rPr>
              <a:t>U+1F9B9</a:t>
            </a:r>
          </a:p>
          <a:p>
            <a:pPr algn="ctr"/>
            <a:endParaRPr lang="en-US" sz="2800" dirty="0">
              <a:effectLst>
                <a:glow rad="63500">
                  <a:srgbClr val="FFECD4"/>
                </a:glow>
              </a:effectLst>
            </a:endParaRPr>
          </a:p>
          <a:p>
            <a:pPr algn="ctr"/>
            <a:r>
              <a:rPr lang="en-US" sz="2800" dirty="0">
                <a:effectLst>
                  <a:glow rad="63500">
                    <a:srgbClr val="FFECD4"/>
                  </a:glow>
                </a:effectLst>
              </a:rPr>
              <a:t>: supervillain :</a:t>
            </a:r>
          </a:p>
          <a:p>
            <a:pPr algn="ctr"/>
            <a:endParaRPr lang="en-US" sz="2800" dirty="0">
              <a:effectLst>
                <a:glow rad="63500">
                  <a:srgbClr val="FFECD4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272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2" y="115228"/>
            <a:ext cx="844625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Rendering varies by device…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6082" name="Picture 2" descr="Supervillain on Apple iOS 13.3">
            <a:extLst>
              <a:ext uri="{FF2B5EF4-FFF2-40B4-BE49-F238E27FC236}">
                <a16:creationId xmlns:a16="http://schemas.microsoft.com/office/drawing/2014/main" id="{ADB41C28-25CE-9545-95CE-BC09B301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91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Supervillain on Google Android 11.0">
            <a:extLst>
              <a:ext uri="{FF2B5EF4-FFF2-40B4-BE49-F238E27FC236}">
                <a16:creationId xmlns:a16="http://schemas.microsoft.com/office/drawing/2014/main" id="{748110F3-960E-D744-8C5E-E0AD7B10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59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Supervillain on Microsoft Windows 10 May 2019 Update">
            <a:extLst>
              <a:ext uri="{FF2B5EF4-FFF2-40B4-BE49-F238E27FC236}">
                <a16:creationId xmlns:a16="http://schemas.microsoft.com/office/drawing/2014/main" id="{2D99C085-1D00-4741-96BC-9168A9DCF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1948" y="101100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Supervillain on Samsung One UI 2.5">
            <a:extLst>
              <a:ext uri="{FF2B5EF4-FFF2-40B4-BE49-F238E27FC236}">
                <a16:creationId xmlns:a16="http://schemas.microsoft.com/office/drawing/2014/main" id="{83ACCED4-2E8B-7E40-932B-43CAB0105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161" y="108720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Supervillain on WhatsApp 2.19.352">
            <a:extLst>
              <a:ext uri="{FF2B5EF4-FFF2-40B4-BE49-F238E27FC236}">
                <a16:creationId xmlns:a16="http://schemas.microsoft.com/office/drawing/2014/main" id="{843FEBBC-8F4D-B048-B31B-DF60D6CC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908" y="1160055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Supervillain on Twitter Twemoji 13.0.1">
            <a:extLst>
              <a:ext uri="{FF2B5EF4-FFF2-40B4-BE49-F238E27FC236}">
                <a16:creationId xmlns:a16="http://schemas.microsoft.com/office/drawing/2014/main" id="{3B977B2E-8FC2-2544-9DF0-5C534B5B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1" y="3114877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Supervillain on Facebook 4.0">
            <a:extLst>
              <a:ext uri="{FF2B5EF4-FFF2-40B4-BE49-F238E27FC236}">
                <a16:creationId xmlns:a16="http://schemas.microsoft.com/office/drawing/2014/main" id="{C93FB18D-41B0-BB45-B4F7-E2463EBE6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948" y="301899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Supervillain on JoyPixels 6.0">
            <a:extLst>
              <a:ext uri="{FF2B5EF4-FFF2-40B4-BE49-F238E27FC236}">
                <a16:creationId xmlns:a16="http://schemas.microsoft.com/office/drawing/2014/main" id="{78DD2537-5190-E546-AC9C-5C3526E84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581" y="29386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Supervillain on OpenMoji 12.3">
            <a:extLst>
              <a:ext uri="{FF2B5EF4-FFF2-40B4-BE49-F238E27FC236}">
                <a16:creationId xmlns:a16="http://schemas.microsoft.com/office/drawing/2014/main" id="{58C44C38-E3EE-1C45-AEC6-CC86F395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581" y="28624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Supervillain on Emojipedia 11.1">
            <a:extLst>
              <a:ext uri="{FF2B5EF4-FFF2-40B4-BE49-F238E27FC236}">
                <a16:creationId xmlns:a16="http://schemas.microsoft.com/office/drawing/2014/main" id="{48776F8D-1651-7C47-99EF-BD3925EC9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823" y="2900512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AC9E2C-64F7-D942-AA85-1529C1436091}"/>
              </a:ext>
            </a:extLst>
          </p:cNvPr>
          <p:cNvSpPr txBox="1"/>
          <p:nvPr/>
        </p:nvSpPr>
        <p:spPr>
          <a:xfrm>
            <a:off x="838576" y="2600058"/>
            <a:ext cx="774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58CB3C-5148-FB49-BFD6-264A4F73F275}"/>
              </a:ext>
            </a:extLst>
          </p:cNvPr>
          <p:cNvSpPr txBox="1"/>
          <p:nvPr/>
        </p:nvSpPr>
        <p:spPr>
          <a:xfrm>
            <a:off x="2572753" y="2594711"/>
            <a:ext cx="1074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Google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812F25-ED15-A54A-B05E-3761783CAC4E}"/>
              </a:ext>
            </a:extLst>
          </p:cNvPr>
          <p:cNvSpPr txBox="1"/>
          <p:nvPr/>
        </p:nvSpPr>
        <p:spPr>
          <a:xfrm>
            <a:off x="4128607" y="2561958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Microsoft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CD1A4A-E357-AB43-863B-7433B1B70F05}"/>
              </a:ext>
            </a:extLst>
          </p:cNvPr>
          <p:cNvSpPr txBox="1"/>
          <p:nvPr/>
        </p:nvSpPr>
        <p:spPr>
          <a:xfrm>
            <a:off x="5756701" y="2523858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Samsung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AC13C5-1FA2-6947-BD32-29BC832006D6}"/>
              </a:ext>
            </a:extLst>
          </p:cNvPr>
          <p:cNvSpPr txBox="1"/>
          <p:nvPr/>
        </p:nvSpPr>
        <p:spPr>
          <a:xfrm>
            <a:off x="7196738" y="2631713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WhatsApp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45F04E-AEA8-9F4C-A2E1-DF015C05D6C8}"/>
              </a:ext>
            </a:extLst>
          </p:cNvPr>
          <p:cNvSpPr txBox="1"/>
          <p:nvPr/>
        </p:nvSpPr>
        <p:spPr>
          <a:xfrm>
            <a:off x="838576" y="4645865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B777770-50B5-8945-96CD-ED33F826C52D}"/>
              </a:ext>
            </a:extLst>
          </p:cNvPr>
          <p:cNvSpPr txBox="1"/>
          <p:nvPr/>
        </p:nvSpPr>
        <p:spPr>
          <a:xfrm>
            <a:off x="2367708" y="4627088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Facebook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3338B4-866E-C446-8B99-42C946D1C70A}"/>
              </a:ext>
            </a:extLst>
          </p:cNvPr>
          <p:cNvSpPr txBox="1"/>
          <p:nvPr/>
        </p:nvSpPr>
        <p:spPr>
          <a:xfrm>
            <a:off x="4315028" y="4573586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JoyPixels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7A86876-2514-B14B-95A4-5B968D9CFF34}"/>
              </a:ext>
            </a:extLst>
          </p:cNvPr>
          <p:cNvSpPr txBox="1"/>
          <p:nvPr/>
        </p:nvSpPr>
        <p:spPr>
          <a:xfrm>
            <a:off x="5925928" y="4581379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OpenMoji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5A38E4-BFA5-4D45-831A-AC7F2A7F5D47}"/>
              </a:ext>
            </a:extLst>
          </p:cNvPr>
          <p:cNvSpPr txBox="1"/>
          <p:nvPr/>
        </p:nvSpPr>
        <p:spPr>
          <a:xfrm>
            <a:off x="7338522" y="4566406"/>
            <a:ext cx="1289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schemeClr val="bg1"/>
                </a:solidFill>
              </a:rPr>
              <a:t>Emojipedia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258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3" y="115228"/>
            <a:ext cx="509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 err="1">
                <a:solidFill>
                  <a:srgbClr val="FAD900"/>
                </a:solidFill>
              </a:rPr>
              <a:t>Emojipedia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E3E326-73EE-C544-85CD-1B0CD3FCC898}"/>
              </a:ext>
            </a:extLst>
          </p:cNvPr>
          <p:cNvSpPr/>
          <p:nvPr/>
        </p:nvSpPr>
        <p:spPr>
          <a:xfrm>
            <a:off x="3101691" y="4359592"/>
            <a:ext cx="27045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9D730"/>
                </a:solidFill>
              </a:rPr>
              <a:t>https://</a:t>
            </a:r>
            <a:r>
              <a:rPr lang="en-US" sz="2000" dirty="0" err="1">
                <a:solidFill>
                  <a:srgbClr val="F9D730"/>
                </a:solidFill>
              </a:rPr>
              <a:t>emojipedia.org</a:t>
            </a:r>
            <a:r>
              <a:rPr lang="en-US" sz="2000" dirty="0">
                <a:solidFill>
                  <a:srgbClr val="F9D730"/>
                </a:solidFill>
              </a:rPr>
              <a:t>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180FF9-1FB2-104D-92A7-7FE9874D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28" y="1002097"/>
            <a:ext cx="6691914" cy="335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6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an emoji?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43232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5" name="Google Shape;113;p17">
            <a:extLst>
              <a:ext uri="{FF2B5EF4-FFF2-40B4-BE49-F238E27FC236}">
                <a16:creationId xmlns:a16="http://schemas.microsoft.com/office/drawing/2014/main" id="{2965ACB5-6859-434C-B2E5-39663B84B3F5}"/>
              </a:ext>
            </a:extLst>
          </p:cNvPr>
          <p:cNvSpPr txBox="1">
            <a:spLocks/>
          </p:cNvSpPr>
          <p:nvPr/>
        </p:nvSpPr>
        <p:spPr>
          <a:xfrm>
            <a:off x="245573" y="115228"/>
            <a:ext cx="5092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 err="1">
                <a:solidFill>
                  <a:srgbClr val="FAD900"/>
                </a:solidFill>
              </a:rPr>
              <a:t>Emojipedia</a:t>
            </a:r>
            <a:endParaRPr lang="en-US" sz="40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E3E326-73EE-C544-85CD-1B0CD3FCC898}"/>
              </a:ext>
            </a:extLst>
          </p:cNvPr>
          <p:cNvSpPr/>
          <p:nvPr/>
        </p:nvSpPr>
        <p:spPr>
          <a:xfrm>
            <a:off x="2541637" y="4549797"/>
            <a:ext cx="4060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9D730"/>
                </a:solidFill>
              </a:rPr>
              <a:t>https://</a:t>
            </a:r>
            <a:r>
              <a:rPr lang="en-US" sz="2000" dirty="0" err="1">
                <a:solidFill>
                  <a:srgbClr val="F9D730"/>
                </a:solidFill>
              </a:rPr>
              <a:t>emojipedia.org</a:t>
            </a:r>
            <a:r>
              <a:rPr lang="en-US" sz="2000" dirty="0">
                <a:solidFill>
                  <a:srgbClr val="F9D730"/>
                </a:solidFill>
              </a:rPr>
              <a:t>/supervillain/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B9DD4B-AB4D-D34C-A29E-59B3EDBF2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299" y="1088578"/>
            <a:ext cx="4507402" cy="3384019"/>
          </a:xfrm>
          <a:prstGeom prst="rect">
            <a:avLst/>
          </a:prstGeom>
        </p:spPr>
      </p:pic>
      <p:pic>
        <p:nvPicPr>
          <p:cNvPr id="6" name="Picture 2" descr="Supervillain on Apple iOS 13.3">
            <a:extLst>
              <a:ext uri="{FF2B5EF4-FFF2-40B4-BE49-F238E27FC236}">
                <a16:creationId xmlns:a16="http://schemas.microsoft.com/office/drawing/2014/main" id="{E756E333-B8F7-E346-9052-8B67C9005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039" y="1088578"/>
            <a:ext cx="343616" cy="343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upervillain on Apple iOS 13.3">
            <a:extLst>
              <a:ext uri="{FF2B5EF4-FFF2-40B4-BE49-F238E27FC236}">
                <a16:creationId xmlns:a16="http://schemas.microsoft.com/office/drawing/2014/main" id="{ED96BB16-27EA-1E4E-9574-52DBE8F7B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582" y="3354598"/>
            <a:ext cx="204475" cy="20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397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6;p6">
            <a:extLst>
              <a:ext uri="{FF2B5EF4-FFF2-40B4-BE49-F238E27FC236}">
                <a16:creationId xmlns:a16="http://schemas.microsoft.com/office/drawing/2014/main" id="{B3268C08-8D69-C445-A61E-3630F5B24490}"/>
              </a:ext>
            </a:extLst>
          </p:cNvPr>
          <p:cNvSpPr/>
          <p:nvPr/>
        </p:nvSpPr>
        <p:spPr>
          <a:xfrm>
            <a:off x="734600" y="7635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001936">
              <a:alpha val="21920"/>
            </a:srgbClr>
          </a:solidFill>
          <a:ln>
            <a:noFill/>
          </a:ln>
        </p:spPr>
      </p:sp>
      <p:sp>
        <p:nvSpPr>
          <p:cNvPr id="8" name="Google Shape;37;p6">
            <a:extLst>
              <a:ext uri="{FF2B5EF4-FFF2-40B4-BE49-F238E27FC236}">
                <a16:creationId xmlns:a16="http://schemas.microsoft.com/office/drawing/2014/main" id="{32BD142E-1B33-FD4E-AD9C-2BC071969A46}"/>
              </a:ext>
            </a:extLst>
          </p:cNvPr>
          <p:cNvSpPr/>
          <p:nvPr/>
        </p:nvSpPr>
        <p:spPr>
          <a:xfrm>
            <a:off x="506000" y="534900"/>
            <a:ext cx="7879000" cy="4185275"/>
          </a:xfrm>
          <a:custGeom>
            <a:avLst/>
            <a:gdLst/>
            <a:ahLst/>
            <a:cxnLst/>
            <a:rect l="l" t="t" r="r" b="b"/>
            <a:pathLst>
              <a:path w="315160" h="167411" extrusionOk="0">
                <a:moveTo>
                  <a:pt x="0" y="0"/>
                </a:moveTo>
                <a:lnTo>
                  <a:pt x="315160" y="10409"/>
                </a:lnTo>
                <a:lnTo>
                  <a:pt x="310823" y="159315"/>
                </a:lnTo>
                <a:lnTo>
                  <a:pt x="9252" y="167411"/>
                </a:lnTo>
                <a:close/>
              </a:path>
            </a:pathLst>
          </a:cu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EA2E02-C5FC-C642-AC81-B601344068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Google Shape;217;p27">
            <a:extLst>
              <a:ext uri="{FF2B5EF4-FFF2-40B4-BE49-F238E27FC236}">
                <a16:creationId xmlns:a16="http://schemas.microsoft.com/office/drawing/2014/main" id="{8BBB728D-9E35-1446-A274-15213E28D906}"/>
              </a:ext>
            </a:extLst>
          </p:cNvPr>
          <p:cNvSpPr/>
          <p:nvPr/>
        </p:nvSpPr>
        <p:spPr>
          <a:xfrm rot="-152142">
            <a:off x="1055919" y="2083560"/>
            <a:ext cx="2395469" cy="1840197"/>
          </a:xfrm>
          <a:prstGeom prst="homePlate">
            <a:avLst>
              <a:gd name="adj" fmla="val 30129"/>
            </a:avLst>
          </a:prstGeom>
          <a:solidFill>
            <a:srgbClr val="38C671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Sniglet"/>
                <a:ea typeface="Sniglet"/>
                <a:cs typeface="Sniglet"/>
                <a:sym typeface="Sniglet"/>
              </a:rPr>
              <a:t>disambiguation</a:t>
            </a:r>
            <a:endParaRPr sz="24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5" name="Google Shape;218;p27">
            <a:extLst>
              <a:ext uri="{FF2B5EF4-FFF2-40B4-BE49-F238E27FC236}">
                <a16:creationId xmlns:a16="http://schemas.microsoft.com/office/drawing/2014/main" id="{5F233130-E977-7349-A5D4-4021A836070B}"/>
              </a:ext>
            </a:extLst>
          </p:cNvPr>
          <p:cNvSpPr/>
          <p:nvPr/>
        </p:nvSpPr>
        <p:spPr>
          <a:xfrm rot="-151954">
            <a:off x="3119342" y="1977584"/>
            <a:ext cx="2708730" cy="1840197"/>
          </a:xfrm>
          <a:prstGeom prst="chevron">
            <a:avLst>
              <a:gd name="adj" fmla="val 29853"/>
            </a:avLst>
          </a:prstGeom>
          <a:solidFill>
            <a:srgbClr val="FAD9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niglet"/>
                <a:ea typeface="Sniglet"/>
                <a:cs typeface="Sniglet"/>
                <a:sym typeface="Sniglet"/>
              </a:rPr>
              <a:t>differences</a:t>
            </a:r>
            <a:r>
              <a:rPr lang="en" sz="2400" dirty="0">
                <a:latin typeface="Sniglet"/>
                <a:ea typeface="Sniglet"/>
                <a:cs typeface="Sniglet"/>
                <a:sym typeface="Sniglet"/>
              </a:rPr>
              <a:t> in use</a:t>
            </a:r>
            <a:endParaRPr sz="24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" name="Google Shape;219;p27">
            <a:extLst>
              <a:ext uri="{FF2B5EF4-FFF2-40B4-BE49-F238E27FC236}">
                <a16:creationId xmlns:a16="http://schemas.microsoft.com/office/drawing/2014/main" id="{E5AECC97-3B41-C749-A809-0A30EAF93BC0}"/>
              </a:ext>
            </a:extLst>
          </p:cNvPr>
          <p:cNvSpPr/>
          <p:nvPr/>
        </p:nvSpPr>
        <p:spPr>
          <a:xfrm rot="-151954">
            <a:off x="5501820" y="1871602"/>
            <a:ext cx="2629491" cy="1840197"/>
          </a:xfrm>
          <a:prstGeom prst="chevron">
            <a:avLst>
              <a:gd name="adj" fmla="val 29853"/>
            </a:avLst>
          </a:prstGeom>
          <a:solidFill>
            <a:srgbClr val="FFA300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Sniglet"/>
                <a:ea typeface="Sniglet"/>
                <a:cs typeface="Sniglet"/>
                <a:sym typeface="Sniglet"/>
              </a:rPr>
              <a:t>emotion and tone</a:t>
            </a:r>
            <a:endParaRPr sz="2400" dirty="0"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" name="Google Shape;216;p27">
            <a:extLst>
              <a:ext uri="{FF2B5EF4-FFF2-40B4-BE49-F238E27FC236}">
                <a16:creationId xmlns:a16="http://schemas.microsoft.com/office/drawing/2014/main" id="{AB32CAF3-13E1-1C42-958B-EA5B3E04D925}"/>
              </a:ext>
            </a:extLst>
          </p:cNvPr>
          <p:cNvSpPr txBox="1">
            <a:spLocks/>
          </p:cNvSpPr>
          <p:nvPr/>
        </p:nvSpPr>
        <p:spPr>
          <a:xfrm rot="161729">
            <a:off x="958769" y="790269"/>
            <a:ext cx="7029878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chemeClr val="dk1"/>
                </a:solidFill>
                <a:latin typeface="Bangers"/>
                <a:sym typeface="Bangers"/>
              </a:rPr>
              <a:t>Emoji research main areas</a:t>
            </a:r>
          </a:p>
        </p:txBody>
      </p:sp>
    </p:spTree>
    <p:extLst>
      <p:ext uri="{BB962C8B-B14F-4D97-AF65-F5344CB8AC3E}">
        <p14:creationId xmlns:p14="http://schemas.microsoft.com/office/powerpoint/2010/main" val="1944068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C629-B0A1-9847-A177-48B78602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66083-ED32-D24A-BA8D-B90FE477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555" y="1550125"/>
            <a:ext cx="3627370" cy="2666100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Differences in emoji meaning</a:t>
            </a:r>
          </a:p>
          <a:p>
            <a:r>
              <a:rPr lang="en-US" dirty="0"/>
              <a:t>Rendering</a:t>
            </a:r>
          </a:p>
          <a:p>
            <a:r>
              <a:rPr lang="en-US" dirty="0"/>
              <a:t>Interpretation</a:t>
            </a:r>
          </a:p>
          <a:p>
            <a:r>
              <a:rPr lang="en-US" dirty="0"/>
              <a:t>Sender/Receiver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7C2B-1EA6-994F-96C2-B25C0FC97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3843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2C629-B0A1-9847-A177-48B78602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Disambiguation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66083-ED32-D24A-BA8D-B90FE477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555" y="1550125"/>
            <a:ext cx="3627370" cy="2666100"/>
          </a:xfrm>
        </p:spPr>
        <p:txBody>
          <a:bodyPr/>
          <a:lstStyle/>
          <a:p>
            <a:pPr marL="88900" indent="0">
              <a:buNone/>
            </a:pPr>
            <a:r>
              <a:rPr lang="en-US" dirty="0"/>
              <a:t>Differences in emoji meaning</a:t>
            </a:r>
          </a:p>
          <a:p>
            <a:r>
              <a:rPr lang="en-US" dirty="0"/>
              <a:t>Rendering</a:t>
            </a:r>
          </a:p>
          <a:p>
            <a:r>
              <a:rPr lang="en-US" dirty="0"/>
              <a:t>Interpretation</a:t>
            </a:r>
          </a:p>
          <a:p>
            <a:r>
              <a:rPr lang="en-US" dirty="0"/>
              <a:t>Sender/Receiver Context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57C2B-1EA6-994F-96C2-B25C0FC97F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F5BDCE-748B-3C4A-BC8B-A573CD346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082" y="3384209"/>
            <a:ext cx="4028387" cy="9096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996C37-785D-3A45-836D-D2FDFBF4E13F}"/>
              </a:ext>
            </a:extLst>
          </p:cNvPr>
          <p:cNvSpPr/>
          <p:nvPr/>
        </p:nvSpPr>
        <p:spPr>
          <a:xfrm>
            <a:off x="5503815" y="1206074"/>
            <a:ext cx="2891247" cy="18680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B48EC-002B-C040-B278-49AF5B39670C}"/>
              </a:ext>
            </a:extLst>
          </p:cNvPr>
          <p:cNvSpPr txBox="1"/>
          <p:nvPr/>
        </p:nvSpPr>
        <p:spPr>
          <a:xfrm>
            <a:off x="5544944" y="1298560"/>
            <a:ext cx="28501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Rendering by device 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Impacts user choice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Changes meaning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3347E-169B-CE42-BFBF-C0BFC9888998}"/>
              </a:ext>
            </a:extLst>
          </p:cNvPr>
          <p:cNvSpPr/>
          <p:nvPr/>
        </p:nvSpPr>
        <p:spPr>
          <a:xfrm>
            <a:off x="6480545" y="2568601"/>
            <a:ext cx="1037463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dirty="0">
                <a:latin typeface="+mn-lt"/>
              </a:rPr>
              <a:t>(Miller et al., 2016)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339263-6702-D447-8663-25DFC14FDC0B}"/>
              </a:ext>
            </a:extLst>
          </p:cNvPr>
          <p:cNvSpPr/>
          <p:nvPr/>
        </p:nvSpPr>
        <p:spPr>
          <a:xfrm>
            <a:off x="6236842" y="1898724"/>
            <a:ext cx="19816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(Lu et al., 2016; </a:t>
            </a:r>
            <a:r>
              <a:rPr lang="en-US" sz="800" dirty="0" err="1"/>
              <a:t>Tigwell</a:t>
            </a:r>
            <a:r>
              <a:rPr lang="en-US" sz="800" dirty="0"/>
              <a:t> &amp; </a:t>
            </a:r>
            <a:r>
              <a:rPr lang="en-US" sz="800" dirty="0" err="1"/>
              <a:t>Flatla</a:t>
            </a:r>
            <a:r>
              <a:rPr lang="en-US" sz="800" dirty="0"/>
              <a:t>, 2016) </a:t>
            </a:r>
          </a:p>
        </p:txBody>
      </p:sp>
    </p:spTree>
    <p:extLst>
      <p:ext uri="{BB962C8B-B14F-4D97-AF65-F5344CB8AC3E}">
        <p14:creationId xmlns:p14="http://schemas.microsoft.com/office/powerpoint/2010/main" val="240865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15CAB2-8C1D-2F4A-9F62-766964501B26}"/>
              </a:ext>
            </a:extLst>
          </p:cNvPr>
          <p:cNvSpPr/>
          <p:nvPr/>
        </p:nvSpPr>
        <p:spPr>
          <a:xfrm>
            <a:off x="886316" y="483262"/>
            <a:ext cx="7822255" cy="4201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C02E86-E6EC-D24F-A8F8-03B30D2D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69" y="341586"/>
            <a:ext cx="6737297" cy="760139"/>
          </a:xfrm>
        </p:spPr>
        <p:txBody>
          <a:bodyPr/>
          <a:lstStyle/>
          <a:p>
            <a:pPr algn="ctr"/>
            <a:r>
              <a:rPr lang="en-US" dirty="0"/>
              <a:t>Differences in interpretation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51C66-379C-7945-904D-C810C905B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9DE2-7AEA-9045-8FB3-5C02EF666C09}"/>
              </a:ext>
            </a:extLst>
          </p:cNvPr>
          <p:cNvSpPr txBox="1"/>
          <p:nvPr/>
        </p:nvSpPr>
        <p:spPr>
          <a:xfrm>
            <a:off x="954665" y="1007111"/>
            <a:ext cx="34839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One emoji may have many meanings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Meaning impacted by use, context, social norms, culture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FE73-035F-0149-B25D-2706520A829B}"/>
              </a:ext>
            </a:extLst>
          </p:cNvPr>
          <p:cNvSpPr/>
          <p:nvPr/>
        </p:nvSpPr>
        <p:spPr>
          <a:xfrm>
            <a:off x="1120661" y="2870840"/>
            <a:ext cx="3547766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dirty="0"/>
              <a:t>(Ai et al., 2017; Miller et al., 2017; Riordan, 2017; Swartz &amp; Crooks, 2020</a:t>
            </a:r>
            <a:r>
              <a:rPr lang="en-US" sz="800" dirty="0">
                <a:latin typeface="+mn-lt"/>
              </a:rPr>
              <a:t>)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47DE3-FF35-6D4F-A472-36289A23D8A9}"/>
              </a:ext>
            </a:extLst>
          </p:cNvPr>
          <p:cNvSpPr txBox="1"/>
          <p:nvPr/>
        </p:nvSpPr>
        <p:spPr>
          <a:xfrm>
            <a:off x="4842839" y="1099876"/>
            <a:ext cx="3414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Way the emoji is used e.g. emoji as icon, index, symbol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Influence of nearby text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5A524D-6284-D541-827C-1A2996DFA63C}"/>
              </a:ext>
            </a:extLst>
          </p:cNvPr>
          <p:cNvSpPr txBox="1"/>
          <p:nvPr/>
        </p:nvSpPr>
        <p:spPr>
          <a:xfrm>
            <a:off x="3196588" y="1359559"/>
            <a:ext cx="81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🍑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6BC7B7-110A-7744-B992-B86F8D95D833}"/>
              </a:ext>
            </a:extLst>
          </p:cNvPr>
          <p:cNvSpPr/>
          <p:nvPr/>
        </p:nvSpPr>
        <p:spPr>
          <a:xfrm>
            <a:off x="5157436" y="2709831"/>
            <a:ext cx="2987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(Barbieri et al., 2016; Donato &amp; </a:t>
            </a:r>
            <a:r>
              <a:rPr lang="en-US" sz="800" dirty="0" err="1"/>
              <a:t>Paggio</a:t>
            </a:r>
            <a:r>
              <a:rPr lang="en-US" sz="800" dirty="0"/>
              <a:t>, 2017; Swartz &amp; Crooks, 2020; </a:t>
            </a:r>
            <a:r>
              <a:rPr lang="en-US" sz="800" dirty="0" err="1"/>
              <a:t>Tigwell</a:t>
            </a:r>
            <a:r>
              <a:rPr lang="en-US" sz="800" dirty="0"/>
              <a:t> &amp; </a:t>
            </a:r>
            <a:r>
              <a:rPr lang="en-US" sz="800" dirty="0" err="1"/>
              <a:t>Flatla</a:t>
            </a:r>
            <a:r>
              <a:rPr lang="en-US" sz="800" dirty="0"/>
              <a:t>, 2016)</a:t>
            </a:r>
          </a:p>
        </p:txBody>
      </p:sp>
    </p:spTree>
    <p:extLst>
      <p:ext uri="{BB962C8B-B14F-4D97-AF65-F5344CB8AC3E}">
        <p14:creationId xmlns:p14="http://schemas.microsoft.com/office/powerpoint/2010/main" val="80568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15CAB2-8C1D-2F4A-9F62-766964501B26}"/>
              </a:ext>
            </a:extLst>
          </p:cNvPr>
          <p:cNvSpPr/>
          <p:nvPr/>
        </p:nvSpPr>
        <p:spPr>
          <a:xfrm>
            <a:off x="886316" y="483262"/>
            <a:ext cx="7822255" cy="4201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C02E86-E6EC-D24F-A8F8-03B30D2DF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769" y="341586"/>
            <a:ext cx="6737297" cy="760139"/>
          </a:xfrm>
        </p:spPr>
        <p:txBody>
          <a:bodyPr/>
          <a:lstStyle/>
          <a:p>
            <a:pPr algn="ctr"/>
            <a:r>
              <a:rPr lang="en-US" dirty="0"/>
              <a:t>Differences in interpretation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C51C66-379C-7945-904D-C810C905B8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C49DE2-7AEA-9045-8FB3-5C02EF666C09}"/>
              </a:ext>
            </a:extLst>
          </p:cNvPr>
          <p:cNvSpPr txBox="1"/>
          <p:nvPr/>
        </p:nvSpPr>
        <p:spPr>
          <a:xfrm>
            <a:off x="954665" y="1007111"/>
            <a:ext cx="34839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One emoji may have many meanings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Meaning impacted by use, context, social norms, culture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81FE73-035F-0149-B25D-2706520A829B}"/>
              </a:ext>
            </a:extLst>
          </p:cNvPr>
          <p:cNvSpPr/>
          <p:nvPr/>
        </p:nvSpPr>
        <p:spPr>
          <a:xfrm>
            <a:off x="1120661" y="2870840"/>
            <a:ext cx="3547766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dirty="0"/>
              <a:t>(Ai et al., 2017; Miller et al., 2017; Riordan, 2017; Swartz &amp; Crooks, 2020</a:t>
            </a:r>
            <a:r>
              <a:rPr lang="en-US" sz="800" dirty="0">
                <a:latin typeface="+mn-lt"/>
              </a:rPr>
              <a:t>)</a:t>
            </a:r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391BA6-976B-A145-9CB0-F8FB2D19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43" t="1" r="16920" b="56764"/>
          <a:stretch/>
        </p:blipFill>
        <p:spPr>
          <a:xfrm>
            <a:off x="4837880" y="3470964"/>
            <a:ext cx="2974548" cy="740282"/>
          </a:xfrm>
          <a:prstGeom prst="rect">
            <a:avLst/>
          </a:prstGeom>
          <a:ln>
            <a:solidFill>
              <a:srgbClr val="6CCBF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AC958CA-AA54-0844-B3B8-43EFB472C828}"/>
              </a:ext>
            </a:extLst>
          </p:cNvPr>
          <p:cNvSpPr txBox="1"/>
          <p:nvPr/>
        </p:nvSpPr>
        <p:spPr>
          <a:xfrm>
            <a:off x="1659389" y="3431068"/>
            <a:ext cx="81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🚨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8327BE-AE52-1645-B29A-80406585BFD9}"/>
              </a:ext>
            </a:extLst>
          </p:cNvPr>
          <p:cNvCxnSpPr>
            <a:cxnSpLocks/>
          </p:cNvCxnSpPr>
          <p:nvPr/>
        </p:nvCxnSpPr>
        <p:spPr>
          <a:xfrm flipV="1">
            <a:off x="2271850" y="3528821"/>
            <a:ext cx="511689" cy="21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EA6766E-4A8F-ED47-9EEA-A8BA2E8C3ADF}"/>
              </a:ext>
            </a:extLst>
          </p:cNvPr>
          <p:cNvSpPr txBox="1"/>
          <p:nvPr/>
        </p:nvSpPr>
        <p:spPr>
          <a:xfrm>
            <a:off x="2783539" y="3209704"/>
            <a:ext cx="16447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🚒 🚑 👀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694E40-AC4F-E846-84AE-041EF7397C58}"/>
              </a:ext>
            </a:extLst>
          </p:cNvPr>
          <p:cNvCxnSpPr>
            <a:cxnSpLocks/>
          </p:cNvCxnSpPr>
          <p:nvPr/>
        </p:nvCxnSpPr>
        <p:spPr>
          <a:xfrm>
            <a:off x="2271850" y="3753889"/>
            <a:ext cx="511689" cy="38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813978-E341-BB4A-9D39-E65C1E5AD93F}"/>
              </a:ext>
            </a:extLst>
          </p:cNvPr>
          <p:cNvSpPr txBox="1"/>
          <p:nvPr/>
        </p:nvSpPr>
        <p:spPr>
          <a:xfrm>
            <a:off x="4736962" y="3208209"/>
            <a:ext cx="2055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Tweet with red siren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47DE3-FF35-6D4F-A472-36289A23D8A9}"/>
              </a:ext>
            </a:extLst>
          </p:cNvPr>
          <p:cNvSpPr txBox="1"/>
          <p:nvPr/>
        </p:nvSpPr>
        <p:spPr>
          <a:xfrm>
            <a:off x="4842839" y="1099876"/>
            <a:ext cx="341484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Way the emoji is used e.g. emoji as icon, index, symbol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Influence of nearby text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5A524D-6284-D541-827C-1A2996DFA63C}"/>
              </a:ext>
            </a:extLst>
          </p:cNvPr>
          <p:cNvSpPr txBox="1"/>
          <p:nvPr/>
        </p:nvSpPr>
        <p:spPr>
          <a:xfrm>
            <a:off x="3196588" y="1359559"/>
            <a:ext cx="8186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🍑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6BC7B7-110A-7744-B992-B86F8D95D833}"/>
              </a:ext>
            </a:extLst>
          </p:cNvPr>
          <p:cNvSpPr/>
          <p:nvPr/>
        </p:nvSpPr>
        <p:spPr>
          <a:xfrm>
            <a:off x="5157436" y="2709831"/>
            <a:ext cx="2987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(Barbieri et al., 2016; Donato &amp; </a:t>
            </a:r>
            <a:r>
              <a:rPr lang="en-US" sz="800" dirty="0" err="1"/>
              <a:t>Paggio</a:t>
            </a:r>
            <a:r>
              <a:rPr lang="en-US" sz="800" dirty="0"/>
              <a:t>, 2017; Swartz &amp; Crooks, 2020; </a:t>
            </a:r>
            <a:r>
              <a:rPr lang="en-US" sz="800" dirty="0" err="1"/>
              <a:t>Tigwell</a:t>
            </a:r>
            <a:r>
              <a:rPr lang="en-US" sz="800" dirty="0"/>
              <a:t> &amp; </a:t>
            </a:r>
            <a:r>
              <a:rPr lang="en-US" sz="800" dirty="0" err="1"/>
              <a:t>Flatla</a:t>
            </a:r>
            <a:r>
              <a:rPr lang="en-US" sz="800" dirty="0"/>
              <a:t>, 2016)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0B8CB0-91DE-0743-ABB2-F0D3F71562CF}"/>
              </a:ext>
            </a:extLst>
          </p:cNvPr>
          <p:cNvCxnSpPr>
            <a:cxnSpLocks/>
          </p:cNvCxnSpPr>
          <p:nvPr/>
        </p:nvCxnSpPr>
        <p:spPr>
          <a:xfrm>
            <a:off x="3503505" y="4136389"/>
            <a:ext cx="1177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188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43E1-3D08-124E-9A6A-302E96B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FE53C-565C-2442-91A0-DC2CE566B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26" y="1545942"/>
            <a:ext cx="4353651" cy="3303600"/>
          </a:xfrm>
        </p:spPr>
        <p:txBody>
          <a:bodyPr/>
          <a:lstStyle/>
          <a:p>
            <a:r>
              <a:rPr lang="en-US" dirty="0"/>
              <a:t>Gender, Age, Appearance</a:t>
            </a:r>
          </a:p>
          <a:p>
            <a:r>
              <a:rPr lang="en-US" dirty="0"/>
              <a:t>Personality</a:t>
            </a:r>
          </a:p>
          <a:p>
            <a:r>
              <a:rPr lang="en-US" dirty="0"/>
              <a:t>Country</a:t>
            </a:r>
          </a:p>
          <a:p>
            <a:r>
              <a:rPr lang="en-US" dirty="0"/>
              <a:t>User/Group/Role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B014A-DD32-2140-B9C7-2FC60625D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8861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43E1-3D08-124E-9A6A-302E96B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in use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FE53C-565C-2442-91A0-DC2CE566B0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26" y="1545942"/>
            <a:ext cx="4353651" cy="3303600"/>
          </a:xfrm>
        </p:spPr>
        <p:txBody>
          <a:bodyPr/>
          <a:lstStyle/>
          <a:p>
            <a:r>
              <a:rPr lang="en-US" dirty="0"/>
              <a:t>Gender, Age, Appearance</a:t>
            </a:r>
          </a:p>
          <a:p>
            <a:r>
              <a:rPr lang="en-US" dirty="0"/>
              <a:t>Personality</a:t>
            </a:r>
          </a:p>
          <a:p>
            <a:r>
              <a:rPr lang="en-US" dirty="0"/>
              <a:t>Country</a:t>
            </a:r>
          </a:p>
          <a:p>
            <a:r>
              <a:rPr lang="en-US" dirty="0"/>
              <a:t>User/Group/Role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B014A-DD32-2140-B9C7-2FC60625DB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5047BB-F9D3-974E-9399-6E9C96A2B239}"/>
              </a:ext>
            </a:extLst>
          </p:cNvPr>
          <p:cNvSpPr/>
          <p:nvPr/>
        </p:nvSpPr>
        <p:spPr>
          <a:xfrm>
            <a:off x="5130499" y="483262"/>
            <a:ext cx="3770916" cy="4176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 et al., 2018; Marengo et al., 2017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819856-06DA-A243-9D29-BBBF5A823216}"/>
              </a:ext>
            </a:extLst>
          </p:cNvPr>
          <p:cNvSpPr/>
          <p:nvPr/>
        </p:nvSpPr>
        <p:spPr>
          <a:xfrm>
            <a:off x="5948858" y="2098765"/>
            <a:ext cx="21707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(Chen et al 2018; Herring &amp; </a:t>
            </a:r>
            <a:r>
              <a:rPr lang="en-US" sz="800" dirty="0" err="1"/>
              <a:t>Dainas</a:t>
            </a:r>
            <a:r>
              <a:rPr lang="en-US" sz="800" dirty="0"/>
              <a:t>, 2018)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53130D-69D9-024C-BF78-DCE848966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952" y="636440"/>
            <a:ext cx="1880300" cy="1453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E3676-F6BF-C646-8947-2C85ED639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957" y="572876"/>
            <a:ext cx="1815177" cy="14536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B29852-9DBD-184C-AA1C-89194106E628}"/>
              </a:ext>
            </a:extLst>
          </p:cNvPr>
          <p:cNvSpPr/>
          <p:nvPr/>
        </p:nvSpPr>
        <p:spPr>
          <a:xfrm>
            <a:off x="6428155" y="3244313"/>
            <a:ext cx="12121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(Robertson et al 2020)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0C6F2-215E-8E42-9E21-D5B86DF40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734" y="2375780"/>
            <a:ext cx="2284911" cy="8685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FEF783-A5A0-B54E-BFAC-B4CACC4D7569}"/>
              </a:ext>
            </a:extLst>
          </p:cNvPr>
          <p:cNvSpPr/>
          <p:nvPr/>
        </p:nvSpPr>
        <p:spPr>
          <a:xfrm>
            <a:off x="6036867" y="4220568"/>
            <a:ext cx="18806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+mn-lt"/>
              </a:rPr>
              <a:t>(Li et al., 2018; Marengo et al., 2017)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8AFFA4-F098-A346-A73D-CB7459254191}"/>
              </a:ext>
            </a:extLst>
          </p:cNvPr>
          <p:cNvSpPr txBox="1"/>
          <p:nvPr/>
        </p:nvSpPr>
        <p:spPr>
          <a:xfrm>
            <a:off x="5707362" y="3844309"/>
            <a:ext cx="2412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O.C.E.A.N.</a:t>
            </a:r>
          </a:p>
        </p:txBody>
      </p:sp>
    </p:spTree>
    <p:extLst>
      <p:ext uri="{BB962C8B-B14F-4D97-AF65-F5344CB8AC3E}">
        <p14:creationId xmlns:p14="http://schemas.microsoft.com/office/powerpoint/2010/main" val="1791771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6EFC7-9C31-2F49-81C3-6DCB7F005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56"/>
          <a:stretch/>
        </p:blipFill>
        <p:spPr>
          <a:xfrm>
            <a:off x="373561" y="986877"/>
            <a:ext cx="4594679" cy="23667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BD0F94-8E12-9642-A251-2881B2C3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40"/>
          <a:stretch/>
        </p:blipFill>
        <p:spPr>
          <a:xfrm>
            <a:off x="374467" y="3302326"/>
            <a:ext cx="5539559" cy="15109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B38F35-9DF3-2149-9B34-035BFA73F8E8}"/>
              </a:ext>
            </a:extLst>
          </p:cNvPr>
          <p:cNvSpPr txBox="1"/>
          <p:nvPr/>
        </p:nvSpPr>
        <p:spPr>
          <a:xfrm>
            <a:off x="4471035" y="4388112"/>
            <a:ext cx="1567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Ljusbic</a:t>
            </a:r>
            <a:r>
              <a:rPr lang="en-US" sz="1000" dirty="0"/>
              <a:t> and </a:t>
            </a:r>
            <a:r>
              <a:rPr lang="en-US" sz="1000" dirty="0" err="1"/>
              <a:t>Fiser</a:t>
            </a:r>
            <a:r>
              <a:rPr lang="en-US" sz="1000" dirty="0"/>
              <a:t>, 2016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39767B-4197-2049-97B5-30F2C8CD7835}"/>
              </a:ext>
            </a:extLst>
          </p:cNvPr>
          <p:cNvSpPr txBox="1"/>
          <p:nvPr/>
        </p:nvSpPr>
        <p:spPr>
          <a:xfrm>
            <a:off x="887912" y="3056105"/>
            <a:ext cx="37437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Emoji use by country (density of emojis used in tweets)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6B2839-4DC2-2D4D-96C8-F6B0E2D01022}"/>
              </a:ext>
            </a:extLst>
          </p:cNvPr>
          <p:cNvSpPr txBox="1"/>
          <p:nvPr/>
        </p:nvSpPr>
        <p:spPr>
          <a:xfrm>
            <a:off x="158477" y="330250"/>
            <a:ext cx="2116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Emoji use by country/region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D3857-9B29-FC44-985F-4C8D77186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807" y="373189"/>
            <a:ext cx="3743779" cy="244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304E24-59FD-FA4A-BE0C-351BF5AD3F42}"/>
              </a:ext>
            </a:extLst>
          </p:cNvPr>
          <p:cNvSpPr txBox="1"/>
          <p:nvPr/>
        </p:nvSpPr>
        <p:spPr>
          <a:xfrm>
            <a:off x="5254807" y="2816789"/>
            <a:ext cx="3743778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Brandon </a:t>
            </a:r>
            <a:r>
              <a:rPr lang="en-US" sz="1000" dirty="0" err="1"/>
              <a:t>Sudol</a:t>
            </a:r>
            <a:r>
              <a:rPr lang="en-US" sz="1000" dirty="0"/>
              <a:t> (https://</a:t>
            </a:r>
            <a:r>
              <a:rPr lang="en-US" sz="1000" dirty="0" err="1"/>
              <a:t>brendansudol.com</a:t>
            </a:r>
            <a:r>
              <a:rPr lang="en-US" sz="1000" dirty="0"/>
              <a:t>/emoji-</a:t>
            </a:r>
            <a:r>
              <a:rPr lang="en-US" sz="1000" dirty="0" err="1"/>
              <a:t>usa</a:t>
            </a:r>
            <a:r>
              <a:rPr lang="en-US" sz="1000" dirty="0"/>
              <a:t>/viz/top4/)</a:t>
            </a:r>
          </a:p>
        </p:txBody>
      </p:sp>
    </p:spTree>
    <p:extLst>
      <p:ext uri="{BB962C8B-B14F-4D97-AF65-F5344CB8AC3E}">
        <p14:creationId xmlns:p14="http://schemas.microsoft.com/office/powerpoint/2010/main" val="154268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97EDE-BE4C-BA49-86ED-A2B46D2C1E1A}"/>
              </a:ext>
            </a:extLst>
          </p:cNvPr>
          <p:cNvSpPr txBox="1"/>
          <p:nvPr/>
        </p:nvSpPr>
        <p:spPr>
          <a:xfrm>
            <a:off x="419734" y="191030"/>
            <a:ext cx="4753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Emoji use by user/group/role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96E77-EFD2-9B4F-AAFB-C65815C2A509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" t="9268" r="6037"/>
          <a:stretch/>
        </p:blipFill>
        <p:spPr bwMode="auto">
          <a:xfrm>
            <a:off x="262980" y="1090880"/>
            <a:ext cx="3886253" cy="18727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454E4E-66B1-414C-9BDD-CCA5A3A7589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5149" r="1962" b="5149"/>
          <a:stretch/>
        </p:blipFill>
        <p:spPr bwMode="auto">
          <a:xfrm>
            <a:off x="262980" y="3089443"/>
            <a:ext cx="3886253" cy="16371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6593D51-40E5-2840-B8F1-74E40CBE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26" y="2817849"/>
            <a:ext cx="1968137" cy="171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044252-EBB6-454C-BDBE-326E46F0A7E0}"/>
              </a:ext>
            </a:extLst>
          </p:cNvPr>
          <p:cNvSpPr txBox="1"/>
          <p:nvPr/>
        </p:nvSpPr>
        <p:spPr>
          <a:xfrm>
            <a:off x="4572000" y="854098"/>
            <a:ext cx="4073857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Emoji super users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Consistent in emojis used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Similarities in which emojis are used and way they are used based on user group/role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18FB77-CEF1-BE42-92E2-1FC1B160B2BE}"/>
              </a:ext>
            </a:extLst>
          </p:cNvPr>
          <p:cNvSpPr txBox="1"/>
          <p:nvPr/>
        </p:nvSpPr>
        <p:spPr>
          <a:xfrm>
            <a:off x="5033554" y="2464028"/>
            <a:ext cx="32554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(Swartz and Crooks, 2020; Swartz, Crooks, </a:t>
            </a:r>
            <a:r>
              <a:rPr lang="en-US" sz="800" dirty="0" err="1">
                <a:solidFill>
                  <a:schemeClr val="tx1"/>
                </a:solidFill>
              </a:rPr>
              <a:t>Croitoru</a:t>
            </a:r>
            <a:r>
              <a:rPr lang="en-US" sz="800" dirty="0">
                <a:solidFill>
                  <a:schemeClr val="tx1"/>
                </a:solidFill>
              </a:rPr>
              <a:t>, 2020)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42FC0-338A-1D4E-B33E-41B54B0A1101}"/>
              </a:ext>
            </a:extLst>
          </p:cNvPr>
          <p:cNvSpPr txBox="1"/>
          <p:nvPr/>
        </p:nvSpPr>
        <p:spPr>
          <a:xfrm>
            <a:off x="5817326" y="4345248"/>
            <a:ext cx="22816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Clusters of users based on emoji use patterns</a:t>
            </a:r>
          </a:p>
          <a:p>
            <a:r>
              <a:rPr lang="en-US" sz="800" dirty="0">
                <a:solidFill>
                  <a:schemeClr val="tx1"/>
                </a:solidFill>
              </a:rPr>
              <a:t>Swartz, Crooks, </a:t>
            </a:r>
            <a:r>
              <a:rPr lang="en-US" sz="800" dirty="0" err="1">
                <a:solidFill>
                  <a:schemeClr val="tx1"/>
                </a:solidFill>
              </a:rPr>
              <a:t>Croitoru</a:t>
            </a:r>
            <a:r>
              <a:rPr lang="en-US" sz="800" dirty="0">
                <a:solidFill>
                  <a:schemeClr val="tx1"/>
                </a:solidFill>
              </a:rPr>
              <a:t>, 2020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6FB13-783D-0B4D-BE65-8B13E2A95632}"/>
              </a:ext>
            </a:extLst>
          </p:cNvPr>
          <p:cNvSpPr txBox="1"/>
          <p:nvPr/>
        </p:nvSpPr>
        <p:spPr>
          <a:xfrm>
            <a:off x="262980" y="4560692"/>
            <a:ext cx="2892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Swartz and Crooks, 2020.</a:t>
            </a:r>
          </a:p>
        </p:txBody>
      </p:sp>
    </p:spTree>
    <p:extLst>
      <p:ext uri="{BB962C8B-B14F-4D97-AF65-F5344CB8AC3E}">
        <p14:creationId xmlns:p14="http://schemas.microsoft.com/office/powerpoint/2010/main" val="224978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6CD0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an emoji?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1A3A4-58A0-4046-AFDB-0C1328885EA8}"/>
              </a:ext>
            </a:extLst>
          </p:cNvPr>
          <p:cNvSpPr txBox="1"/>
          <p:nvPr/>
        </p:nvSpPr>
        <p:spPr>
          <a:xfrm>
            <a:off x="956671" y="1518524"/>
            <a:ext cx="13290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/>
              <a:t>🤷🏻‍♂️</a:t>
            </a:r>
          </a:p>
        </p:txBody>
      </p:sp>
    </p:spTree>
    <p:extLst>
      <p:ext uri="{BB962C8B-B14F-4D97-AF65-F5344CB8AC3E}">
        <p14:creationId xmlns:p14="http://schemas.microsoft.com/office/powerpoint/2010/main" val="39637375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D900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2F0E7-BBCC-1447-9072-34FFB619A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76" y="460510"/>
            <a:ext cx="8578047" cy="36779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E07974-660E-744D-9132-FEBAFC3D1584}"/>
              </a:ext>
            </a:extLst>
          </p:cNvPr>
          <p:cNvSpPr txBox="1"/>
          <p:nvPr/>
        </p:nvSpPr>
        <p:spPr>
          <a:xfrm>
            <a:off x="6077310" y="4138448"/>
            <a:ext cx="3474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Source: https://</a:t>
            </a:r>
            <a:r>
              <a:rPr lang="en-US" dirty="0" err="1">
                <a:solidFill>
                  <a:schemeClr val="tx1"/>
                </a:solidFill>
              </a:rPr>
              <a:t>emojitracker.com</a:t>
            </a:r>
            <a:r>
              <a:rPr lang="en-US" dirty="0">
                <a:solidFill>
                  <a:schemeClr val="tx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466347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D3E89-C39D-E341-B2EE-B71180E99E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84ACB9-7BDE-5A4C-9E42-8994A549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Emotion and Tone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EBB86E-6815-BE4F-893D-D33191EAC5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Sentiment</a:t>
            </a:r>
          </a:p>
          <a:p>
            <a:r>
              <a:rPr lang="en-US" dirty="0"/>
              <a:t>Sarcasm</a:t>
            </a:r>
          </a:p>
          <a:p>
            <a:r>
              <a:rPr lang="en-US" dirty="0"/>
              <a:t>Emotion</a:t>
            </a:r>
          </a:p>
          <a:p>
            <a:r>
              <a:rPr lang="en-US" dirty="0"/>
              <a:t>Structural markers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5D1FED-51EC-A245-8027-08EBBDE02D09}"/>
              </a:ext>
            </a:extLst>
          </p:cNvPr>
          <p:cNvSpPr/>
          <p:nvPr/>
        </p:nvSpPr>
        <p:spPr>
          <a:xfrm>
            <a:off x="5111827" y="572876"/>
            <a:ext cx="3770916" cy="4176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4CB71C-5A5A-0F4E-BECA-C5724BE0D827}"/>
              </a:ext>
            </a:extLst>
          </p:cNvPr>
          <p:cNvSpPr txBox="1"/>
          <p:nvPr/>
        </p:nvSpPr>
        <p:spPr>
          <a:xfrm>
            <a:off x="5231548" y="776112"/>
            <a:ext cx="34838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Emojis as cues for digital face/body gestures to indicate emotion and tone.</a:t>
            </a:r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DD1729-D2AE-1C45-9841-66B6E08F7E3B}"/>
              </a:ext>
            </a:extLst>
          </p:cNvPr>
          <p:cNvSpPr/>
          <p:nvPr/>
        </p:nvSpPr>
        <p:spPr>
          <a:xfrm>
            <a:off x="5352605" y="4148112"/>
            <a:ext cx="336276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(Chen et al., 2019;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Felbo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et al., 2017; Kimura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Katsurai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2017;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Kralj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 Novak et al., 2015; </a:t>
            </a:r>
            <a:r>
              <a:rPr lang="en-US" sz="1000" dirty="0" err="1"/>
              <a:t>Gawne</a:t>
            </a:r>
            <a:r>
              <a:rPr lang="en-US" sz="1000" dirty="0"/>
              <a:t> &amp; McCulloch, 2019; Spina 2019)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DF7B9-643E-6843-915F-769AD9915F5B}"/>
              </a:ext>
            </a:extLst>
          </p:cNvPr>
          <p:cNvSpPr txBox="1"/>
          <p:nvPr/>
        </p:nvSpPr>
        <p:spPr>
          <a:xfrm>
            <a:off x="5686698" y="1995010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Did you see that? 🤣 🤣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0CD7D-903E-FF4D-9E15-EB0973C10E5B}"/>
              </a:ext>
            </a:extLst>
          </p:cNvPr>
          <p:cNvSpPr txBox="1"/>
          <p:nvPr/>
        </p:nvSpPr>
        <p:spPr>
          <a:xfrm>
            <a:off x="5672918" y="2557805"/>
            <a:ext cx="3042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❤️ studying for exams!  😫😢😰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2F1CC0-775C-3B4F-870F-32A761783ABE}"/>
              </a:ext>
            </a:extLst>
          </p:cNvPr>
          <p:cNvSpPr txBox="1"/>
          <p:nvPr/>
        </p:nvSpPr>
        <p:spPr>
          <a:xfrm>
            <a:off x="5686698" y="3093417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eat! 🍕😋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A5439E-4ABE-9347-B329-6C5CD6B9A893}"/>
              </a:ext>
            </a:extLst>
          </p:cNvPr>
          <p:cNvSpPr txBox="1"/>
          <p:nvPr/>
        </p:nvSpPr>
        <p:spPr>
          <a:xfrm>
            <a:off x="5686698" y="3521685"/>
            <a:ext cx="2377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questions? 🙋‍♀️</a:t>
            </a:r>
          </a:p>
        </p:txBody>
      </p:sp>
    </p:spTree>
    <p:extLst>
      <p:ext uri="{BB962C8B-B14F-4D97-AF65-F5344CB8AC3E}">
        <p14:creationId xmlns:p14="http://schemas.microsoft.com/office/powerpoint/2010/main" val="2961463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3580483" y="1905005"/>
            <a:ext cx="488047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3.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 for Processing Emoji in Text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137019" y="3064805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and other resources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39771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52BA-9743-BA48-BFB4-FC6791E5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3A95D-F919-2547-A19C-61C563282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3B05CCF-95FA-7548-87F8-43C12D354A66}"/>
              </a:ext>
            </a:extLst>
          </p:cNvPr>
          <p:cNvSpPr txBox="1">
            <a:spLocks/>
          </p:cNvSpPr>
          <p:nvPr/>
        </p:nvSpPr>
        <p:spPr>
          <a:xfrm>
            <a:off x="710526" y="1545942"/>
            <a:ext cx="3784355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b="1" dirty="0"/>
              <a:t>Unicode</a:t>
            </a:r>
          </a:p>
          <a:p>
            <a:r>
              <a:rPr lang="en-US" dirty="0" err="1"/>
              <a:t>Emojipedia</a:t>
            </a:r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F23E9-50BD-1C48-A016-8735625D0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490" y="874261"/>
            <a:ext cx="4323234" cy="36107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6734A8-0E47-FC40-AE5B-A34C484F73FD}"/>
              </a:ext>
            </a:extLst>
          </p:cNvPr>
          <p:cNvSpPr/>
          <p:nvPr/>
        </p:nvSpPr>
        <p:spPr>
          <a:xfrm>
            <a:off x="3968102" y="4205631"/>
            <a:ext cx="41040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unicode.org</a:t>
            </a:r>
            <a:r>
              <a:rPr lang="en-US" dirty="0"/>
              <a:t>/emoji/charts/full-emoji-</a:t>
            </a:r>
            <a:r>
              <a:rPr lang="en-US" dirty="0" err="1"/>
              <a:t>list.html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5D535D-3935-734F-BAE7-92E588CABA77}"/>
              </a:ext>
            </a:extLst>
          </p:cNvPr>
          <p:cNvSpPr/>
          <p:nvPr/>
        </p:nvSpPr>
        <p:spPr>
          <a:xfrm>
            <a:off x="3937646" y="2507187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unicode.org</a:t>
            </a:r>
            <a:r>
              <a:rPr lang="en-US" dirty="0"/>
              <a:t>/Public/emoji/13.1/emoji-</a:t>
            </a:r>
            <a:r>
              <a:rPr lang="en-US" dirty="0" err="1"/>
              <a:t>test.txt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9521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52BA-9743-BA48-BFB4-FC6791E5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3A95D-F919-2547-A19C-61C563282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3B05CCF-95FA-7548-87F8-43C12D354A66}"/>
              </a:ext>
            </a:extLst>
          </p:cNvPr>
          <p:cNvSpPr txBox="1">
            <a:spLocks/>
          </p:cNvSpPr>
          <p:nvPr/>
        </p:nvSpPr>
        <p:spPr>
          <a:xfrm>
            <a:off x="710526" y="1545942"/>
            <a:ext cx="3784355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Unicode</a:t>
            </a:r>
          </a:p>
          <a:p>
            <a:r>
              <a:rPr lang="en-US" b="1" dirty="0" err="1"/>
              <a:t>Emojipedia</a:t>
            </a:r>
            <a:endParaRPr lang="en-US" b="1" dirty="0"/>
          </a:p>
          <a:p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1E186-EBEB-4340-BF49-62C264BA9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53" y="1289755"/>
            <a:ext cx="4089540" cy="20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09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F52BA-9743-BA48-BFB4-FC6791E5C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43A95D-F919-2547-A19C-61C563282B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33B05CCF-95FA-7548-87F8-43C12D354A66}"/>
              </a:ext>
            </a:extLst>
          </p:cNvPr>
          <p:cNvSpPr txBox="1">
            <a:spLocks/>
          </p:cNvSpPr>
          <p:nvPr/>
        </p:nvSpPr>
        <p:spPr>
          <a:xfrm>
            <a:off x="710526" y="1545942"/>
            <a:ext cx="3784355" cy="3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19100">
              <a:spcBef>
                <a:spcPts val="600"/>
              </a:spcBef>
              <a:buClr>
                <a:schemeClr val="dk1"/>
              </a:buClr>
              <a:buSzPts val="3000"/>
              <a:buFont typeface="Sniglet"/>
              <a:buChar char="×"/>
              <a:defRPr sz="30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indent="-381000">
              <a:buClr>
                <a:schemeClr val="dk1"/>
              </a:buClr>
              <a:buSzPts val="2400"/>
              <a:buFont typeface="Sniglet"/>
              <a:buChar char="×"/>
              <a:defRPr sz="24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indent="-342900">
              <a:buClr>
                <a:schemeClr val="dk1"/>
              </a:buClr>
              <a:buSzPts val="1800"/>
              <a:buFont typeface="Sniglet"/>
              <a:buChar char="×"/>
              <a:defRPr sz="1800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US" dirty="0"/>
              <a:t>Unicode</a:t>
            </a:r>
          </a:p>
          <a:p>
            <a:r>
              <a:rPr lang="en-US" dirty="0" err="1"/>
              <a:t>Emojipedia</a:t>
            </a:r>
            <a:endParaRPr lang="en-US" dirty="0"/>
          </a:p>
          <a:p>
            <a:r>
              <a:rPr lang="en-US" b="1" dirty="0" err="1"/>
              <a:t>Github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E2535-549F-EC44-B1A8-3BE92AB7C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56" y="920925"/>
            <a:ext cx="2366050" cy="3218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1AB12D7-6B5D-8A48-A227-69B62B474E61}"/>
              </a:ext>
            </a:extLst>
          </p:cNvPr>
          <p:cNvSpPr/>
          <p:nvPr/>
        </p:nvSpPr>
        <p:spPr>
          <a:xfrm>
            <a:off x="4917290" y="4117757"/>
            <a:ext cx="236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msemoji</a:t>
            </a:r>
            <a:r>
              <a:rPr lang="en-US" dirty="0"/>
              <a:t>/</a:t>
            </a:r>
          </a:p>
        </p:txBody>
      </p:sp>
      <p:pic>
        <p:nvPicPr>
          <p:cNvPr id="1026" name="Picture 2" descr="GitHub Logomark">
            <a:extLst>
              <a:ext uri="{FF2B5EF4-FFF2-40B4-BE49-F238E27FC236}">
                <a16:creationId xmlns:a16="http://schemas.microsoft.com/office/drawing/2014/main" id="{6AE9B7FA-3443-A144-8E44-D3EA0BBE8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934" y="1149636"/>
            <a:ext cx="1612356" cy="16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FB04D-5BAE-B940-88CF-CD391DD4162E}"/>
              </a:ext>
            </a:extLst>
          </p:cNvPr>
          <p:cNvSpPr txBox="1"/>
          <p:nvPr/>
        </p:nvSpPr>
        <p:spPr>
          <a:xfrm>
            <a:off x="3903371" y="3426297"/>
            <a:ext cx="1175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22906376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AD963-9BE6-494E-937C-90E193267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sp>
        <p:nvSpPr>
          <p:cNvPr id="3" name="Google Shape;113;p17">
            <a:extLst>
              <a:ext uri="{FF2B5EF4-FFF2-40B4-BE49-F238E27FC236}">
                <a16:creationId xmlns:a16="http://schemas.microsoft.com/office/drawing/2014/main" id="{99833833-09E2-5B4F-BBEB-7A2669ABD088}"/>
              </a:ext>
            </a:extLst>
          </p:cNvPr>
          <p:cNvSpPr txBox="1">
            <a:spLocks/>
          </p:cNvSpPr>
          <p:nvPr/>
        </p:nvSpPr>
        <p:spPr>
          <a:xfrm>
            <a:off x="113211" y="-81573"/>
            <a:ext cx="9030789" cy="502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niglet"/>
              <a:buChar char="×"/>
              <a:defRPr sz="30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niglet"/>
              <a:buChar char="×"/>
              <a:defRPr sz="24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niglet"/>
              <a:buChar char="×"/>
              <a:defRPr sz="1800" b="0" i="0" u="none" strike="noStrike" cap="none">
                <a:solidFill>
                  <a:schemeClr val="dk1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None/>
            </a:pPr>
            <a:r>
              <a:rPr lang="en" sz="4000" dirty="0">
                <a:solidFill>
                  <a:srgbClr val="FAD900"/>
                </a:solidFill>
              </a:rPr>
              <a:t>Beware…. no perfect emoji code base</a:t>
            </a:r>
          </a:p>
          <a:p>
            <a:pPr marL="457200" lvl="1" indent="0">
              <a:buNone/>
            </a:pPr>
            <a:r>
              <a:rPr lang="en" sz="3400" dirty="0">
                <a:solidFill>
                  <a:srgbClr val="FAD900"/>
                </a:solidFill>
              </a:rPr>
              <a:t>- </a:t>
            </a:r>
            <a:r>
              <a:rPr lang="en" sz="3000" dirty="0">
                <a:solidFill>
                  <a:srgbClr val="FAD900"/>
                </a:solidFill>
              </a:rPr>
              <a:t>Many Python packages, some good/bad, fast/slow</a:t>
            </a:r>
          </a:p>
          <a:p>
            <a:pPr marL="457200" lvl="1" indent="0">
              <a:buNone/>
            </a:pPr>
            <a:endParaRPr lang="en" sz="3000" dirty="0">
              <a:solidFill>
                <a:srgbClr val="FAD900"/>
              </a:solidFill>
            </a:endParaRPr>
          </a:p>
          <a:p>
            <a:pPr marL="457200" lvl="1" indent="0">
              <a:buNone/>
            </a:pPr>
            <a:r>
              <a:rPr lang="en" sz="3000" dirty="0">
                <a:solidFill>
                  <a:srgbClr val="FAD900"/>
                </a:solidFill>
              </a:rPr>
              <a:t>- Support for newest emojis often lacking</a:t>
            </a:r>
          </a:p>
          <a:p>
            <a:pPr marL="457200" lvl="1" indent="0">
              <a:buNone/>
            </a:pPr>
            <a:endParaRPr lang="en" sz="3000" dirty="0">
              <a:solidFill>
                <a:srgbClr val="FAD900"/>
              </a:solidFill>
            </a:endParaRPr>
          </a:p>
          <a:p>
            <a:pPr marL="457200" lvl="1" indent="0">
              <a:buNone/>
            </a:pPr>
            <a:r>
              <a:rPr lang="en" sz="3000" dirty="0">
                <a:solidFill>
                  <a:srgbClr val="FAD900"/>
                </a:solidFill>
              </a:rPr>
              <a:t>- Are flags, symbols, and compound emojis supported</a:t>
            </a:r>
          </a:p>
          <a:p>
            <a:pPr marL="457200" lvl="1" indent="0">
              <a:buNone/>
            </a:pPr>
            <a:endParaRPr lang="en" sz="3000" dirty="0">
              <a:solidFill>
                <a:srgbClr val="FAD900"/>
              </a:solidFill>
            </a:endParaRPr>
          </a:p>
          <a:p>
            <a:pPr marL="457200" lvl="1" indent="0">
              <a:buNone/>
            </a:pPr>
            <a:r>
              <a:rPr lang="en" sz="3000" dirty="0">
                <a:solidFill>
                  <a:srgbClr val="FAD900"/>
                </a:solidFill>
              </a:rPr>
              <a:t>- Qualified emojis? Fully-, partially-,not-</a:t>
            </a:r>
          </a:p>
          <a:p>
            <a:pPr marL="457200" lvl="1" indent="0">
              <a:buNone/>
            </a:pPr>
            <a:endParaRPr lang="en" sz="3000" dirty="0">
              <a:solidFill>
                <a:srgbClr val="FAD900"/>
              </a:solidFill>
            </a:endParaRPr>
          </a:p>
          <a:p>
            <a:pPr marL="457200" lvl="1" indent="0">
              <a:buNone/>
            </a:pPr>
            <a:r>
              <a:rPr lang="en-US" sz="3000" dirty="0">
                <a:solidFill>
                  <a:srgbClr val="F9D730"/>
                </a:solidFill>
              </a:rPr>
              <a:t>- Firefox/</a:t>
            </a:r>
            <a:r>
              <a:rPr lang="en-US" sz="3000" dirty="0" err="1">
                <a:solidFill>
                  <a:srgbClr val="F9D730"/>
                </a:solidFill>
              </a:rPr>
              <a:t>Jupyter</a:t>
            </a:r>
            <a:r>
              <a:rPr lang="en-US" sz="3000" dirty="0">
                <a:solidFill>
                  <a:srgbClr val="F9D730"/>
                </a:solidFill>
              </a:rPr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34365930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AD963-9BE6-494E-937C-90E193267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7EFD21-944D-1949-BEF2-EE12C69AF529}"/>
              </a:ext>
            </a:extLst>
          </p:cNvPr>
          <p:cNvSpPr/>
          <p:nvPr/>
        </p:nvSpPr>
        <p:spPr>
          <a:xfrm>
            <a:off x="618734" y="353579"/>
            <a:ext cx="7906531" cy="4436342"/>
          </a:xfrm>
          <a:prstGeom prst="roundRect">
            <a:avLst/>
          </a:prstGeom>
          <a:solidFill>
            <a:srgbClr val="C6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C6210-DE06-F244-9A28-89D06DD69E3E}"/>
              </a:ext>
            </a:extLst>
          </p:cNvPr>
          <p:cNvSpPr txBox="1"/>
          <p:nvPr/>
        </p:nvSpPr>
        <p:spPr>
          <a:xfrm>
            <a:off x="1109199" y="949319"/>
            <a:ext cx="3309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🇺🇸 = 🇺 🇸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678E4-E4C9-7043-B4E3-58EA9FD0E266}"/>
              </a:ext>
            </a:extLst>
          </p:cNvPr>
          <p:cNvSpPr txBox="1"/>
          <p:nvPr/>
        </p:nvSpPr>
        <p:spPr>
          <a:xfrm>
            <a:off x="4615117" y="2318606"/>
            <a:ext cx="33092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 5️⃣ = 5️   ⃣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F0748B2-1E03-DD40-BCA5-4389EAF6D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041" y="3088524"/>
            <a:ext cx="1917700" cy="15113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0139DAF-80CA-954B-86F2-F24558489624}"/>
              </a:ext>
            </a:extLst>
          </p:cNvPr>
          <p:cNvSpPr txBox="1"/>
          <p:nvPr/>
        </p:nvSpPr>
        <p:spPr>
          <a:xfrm>
            <a:off x="3575040" y="3180380"/>
            <a:ext cx="27026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Emoji variation selector / emoji style indicator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(invisible codepoint U+FE0F)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D6A45F-B29C-8F47-BBBB-3007758BE29B}"/>
              </a:ext>
            </a:extLst>
          </p:cNvPr>
          <p:cNvCxnSpPr>
            <a:cxnSpLocks/>
          </p:cNvCxnSpPr>
          <p:nvPr/>
        </p:nvCxnSpPr>
        <p:spPr>
          <a:xfrm>
            <a:off x="6055999" y="3689804"/>
            <a:ext cx="696686" cy="20029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8A07D88-C6D6-FE46-9047-CA4C646E7C30}"/>
              </a:ext>
            </a:extLst>
          </p:cNvPr>
          <p:cNvSpPr txBox="1"/>
          <p:nvPr/>
        </p:nvSpPr>
        <p:spPr>
          <a:xfrm>
            <a:off x="1484575" y="703902"/>
            <a:ext cx="264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Flags: 2 codepoints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F61F1-0AEB-1C4A-9B50-08251DAD99D1}"/>
              </a:ext>
            </a:extLst>
          </p:cNvPr>
          <p:cNvSpPr txBox="1"/>
          <p:nvPr/>
        </p:nvSpPr>
        <p:spPr>
          <a:xfrm>
            <a:off x="4926361" y="1649999"/>
            <a:ext cx="2647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Keycaps and others:</a:t>
            </a:r>
          </a:p>
          <a:p>
            <a:r>
              <a:rPr lang="en-US" sz="1600" b="1" dirty="0"/>
              <a:t>Emoji style indicator</a:t>
            </a:r>
          </a:p>
        </p:txBody>
      </p:sp>
    </p:spTree>
    <p:extLst>
      <p:ext uri="{BB962C8B-B14F-4D97-AF65-F5344CB8AC3E}">
        <p14:creationId xmlns:p14="http://schemas.microsoft.com/office/powerpoint/2010/main" val="772513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AD963-9BE6-494E-937C-90E193267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7EFD21-944D-1949-BEF2-EE12C69AF529}"/>
              </a:ext>
            </a:extLst>
          </p:cNvPr>
          <p:cNvSpPr/>
          <p:nvPr/>
        </p:nvSpPr>
        <p:spPr>
          <a:xfrm>
            <a:off x="618734" y="353579"/>
            <a:ext cx="7906531" cy="4436342"/>
          </a:xfrm>
          <a:prstGeom prst="roundRect">
            <a:avLst/>
          </a:prstGeom>
          <a:solidFill>
            <a:srgbClr val="C6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276E74-638D-C940-987A-55F99A274EC3}"/>
              </a:ext>
            </a:extLst>
          </p:cNvPr>
          <p:cNvSpPr txBox="1"/>
          <p:nvPr/>
        </p:nvSpPr>
        <p:spPr>
          <a:xfrm>
            <a:off x="1878199" y="1757368"/>
            <a:ext cx="4763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👨‍👩‍👧‍👦 = 👨 ‍👩 ‍👧‍ 👦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69B88F6-0AA3-7942-B464-17FF4891FB53}"/>
              </a:ext>
            </a:extLst>
          </p:cNvPr>
          <p:cNvSpPr/>
          <p:nvPr/>
        </p:nvSpPr>
        <p:spPr>
          <a:xfrm>
            <a:off x="3968256" y="2147228"/>
            <a:ext cx="104503" cy="10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FCAA89A-FD63-E24D-A095-35AE04808E0B}"/>
              </a:ext>
            </a:extLst>
          </p:cNvPr>
          <p:cNvSpPr/>
          <p:nvPr/>
        </p:nvSpPr>
        <p:spPr>
          <a:xfrm>
            <a:off x="4808633" y="2134643"/>
            <a:ext cx="104503" cy="10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9C5298-158B-834B-88CC-312832012563}"/>
              </a:ext>
            </a:extLst>
          </p:cNvPr>
          <p:cNvSpPr/>
          <p:nvPr/>
        </p:nvSpPr>
        <p:spPr>
          <a:xfrm>
            <a:off x="5596758" y="2134643"/>
            <a:ext cx="104503" cy="10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531A62-7AE6-A249-9614-E64A2EC2F035}"/>
              </a:ext>
            </a:extLst>
          </p:cNvPr>
          <p:cNvCxnSpPr>
            <a:cxnSpLocks/>
          </p:cNvCxnSpPr>
          <p:nvPr/>
        </p:nvCxnSpPr>
        <p:spPr>
          <a:xfrm flipV="1">
            <a:off x="3898588" y="2357772"/>
            <a:ext cx="69668" cy="1306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60B629D-63FB-274B-81C2-11823784546F}"/>
              </a:ext>
            </a:extLst>
          </p:cNvPr>
          <p:cNvSpPr txBox="1"/>
          <p:nvPr/>
        </p:nvSpPr>
        <p:spPr>
          <a:xfrm>
            <a:off x="2722930" y="2488457"/>
            <a:ext cx="24209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Zero width joiner (</a:t>
            </a:r>
            <a:r>
              <a:rPr lang="en-US" dirty="0" err="1">
                <a:solidFill>
                  <a:srgbClr val="C00000"/>
                </a:solidFill>
              </a:rPr>
              <a:t>zwj</a:t>
            </a:r>
            <a:r>
              <a:rPr lang="en-US" dirty="0">
                <a:solidFill>
                  <a:srgbClr val="C00000"/>
                </a:solidFill>
              </a:rPr>
              <a:t>)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(invisible codepoint u200D)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4DBAA1-3783-5244-AB03-51A4E130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20" y="3659217"/>
            <a:ext cx="6756399" cy="844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6A9CE5-29A0-9E43-AA95-ED616A79B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07" y="1642499"/>
            <a:ext cx="1092200" cy="18585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22A487-AC64-614A-A9BB-98E72D1249B0}"/>
              </a:ext>
            </a:extLst>
          </p:cNvPr>
          <p:cNvSpPr txBox="1"/>
          <p:nvPr/>
        </p:nvSpPr>
        <p:spPr>
          <a:xfrm>
            <a:off x="3255916" y="1223884"/>
            <a:ext cx="264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Compound emojis</a:t>
            </a:r>
          </a:p>
        </p:txBody>
      </p:sp>
    </p:spTree>
    <p:extLst>
      <p:ext uri="{BB962C8B-B14F-4D97-AF65-F5344CB8AC3E}">
        <p14:creationId xmlns:p14="http://schemas.microsoft.com/office/powerpoint/2010/main" val="16768402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AD963-9BE6-494E-937C-90E193267E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67EFD21-944D-1949-BEF2-EE12C69AF529}"/>
              </a:ext>
            </a:extLst>
          </p:cNvPr>
          <p:cNvSpPr/>
          <p:nvPr/>
        </p:nvSpPr>
        <p:spPr>
          <a:xfrm>
            <a:off x="618734" y="353579"/>
            <a:ext cx="7906531" cy="4436342"/>
          </a:xfrm>
          <a:prstGeom prst="roundRect">
            <a:avLst/>
          </a:prstGeom>
          <a:solidFill>
            <a:srgbClr val="C6A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B629D-63FB-274B-81C2-11823784546F}"/>
              </a:ext>
            </a:extLst>
          </p:cNvPr>
          <p:cNvSpPr txBox="1"/>
          <p:nvPr/>
        </p:nvSpPr>
        <p:spPr>
          <a:xfrm>
            <a:off x="2751971" y="2898445"/>
            <a:ext cx="2867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Modifier 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(e.g. </a:t>
            </a:r>
            <a:r>
              <a:rPr lang="en-US" dirty="0" err="1">
                <a:solidFill>
                  <a:srgbClr val="C00000"/>
                </a:solidFill>
              </a:rPr>
              <a:t>skintone</a:t>
            </a:r>
            <a:r>
              <a:rPr lang="en-US" dirty="0">
                <a:solidFill>
                  <a:srgbClr val="C00000"/>
                </a:solidFill>
              </a:rPr>
              <a:t>, gender)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3CC1AA-B211-8D48-8B55-AFFCF6BA20A9}"/>
              </a:ext>
            </a:extLst>
          </p:cNvPr>
          <p:cNvSpPr txBox="1"/>
          <p:nvPr/>
        </p:nvSpPr>
        <p:spPr>
          <a:xfrm>
            <a:off x="1704028" y="1922748"/>
            <a:ext cx="47635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👩🏿‍💻 = 👩 🏿‍ 💻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71E3B-7EB1-7E47-981E-0C6E78BB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487" y="1597966"/>
            <a:ext cx="1511300" cy="16637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C0336EB-D154-0E44-A2F1-7AADEC13EF5C}"/>
              </a:ext>
            </a:extLst>
          </p:cNvPr>
          <p:cNvSpPr/>
          <p:nvPr/>
        </p:nvSpPr>
        <p:spPr>
          <a:xfrm>
            <a:off x="4512542" y="2235330"/>
            <a:ext cx="104503" cy="107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7736357-2B9E-1A4D-A54A-53172C4651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16054" r="35198" b="15800"/>
          <a:stretch/>
        </p:blipFill>
        <p:spPr>
          <a:xfrm>
            <a:off x="4034547" y="2117114"/>
            <a:ext cx="291132" cy="37839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B73CA2-23A2-E645-B0F0-75AABFE99575}"/>
              </a:ext>
            </a:extLst>
          </p:cNvPr>
          <p:cNvCxnSpPr>
            <a:cxnSpLocks/>
          </p:cNvCxnSpPr>
          <p:nvPr/>
        </p:nvCxnSpPr>
        <p:spPr>
          <a:xfrm flipV="1">
            <a:off x="4136568" y="2639283"/>
            <a:ext cx="66816" cy="21397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5DCF93-8CAB-4B47-8ADB-0D49B2521B20}"/>
              </a:ext>
            </a:extLst>
          </p:cNvPr>
          <p:cNvSpPr txBox="1"/>
          <p:nvPr/>
        </p:nvSpPr>
        <p:spPr>
          <a:xfrm>
            <a:off x="3255916" y="1223884"/>
            <a:ext cx="2647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Emoji modifiers</a:t>
            </a:r>
          </a:p>
        </p:txBody>
      </p:sp>
    </p:spTree>
    <p:extLst>
      <p:ext uri="{BB962C8B-B14F-4D97-AF65-F5344CB8AC3E}">
        <p14:creationId xmlns:p14="http://schemas.microsoft.com/office/powerpoint/2010/main" val="1238766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F6A7A-8B03-E24E-B652-2CFADF326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A8F73-BB31-624C-8104-77E92CB82C94}"/>
              </a:ext>
            </a:extLst>
          </p:cNvPr>
          <p:cNvSpPr txBox="1"/>
          <p:nvPr/>
        </p:nvSpPr>
        <p:spPr>
          <a:xfrm>
            <a:off x="2602676" y="1083722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Wingdings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68D09-006B-BE42-8976-D5ACA7C48AEE}"/>
              </a:ext>
            </a:extLst>
          </p:cNvPr>
          <p:cNvSpPr txBox="1"/>
          <p:nvPr/>
        </p:nvSpPr>
        <p:spPr>
          <a:xfrm>
            <a:off x="6150652" y="3680395"/>
            <a:ext cx="1998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Webdings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FFD0-A762-B145-9BFE-A608B7C5C4F0}"/>
              </a:ext>
            </a:extLst>
          </p:cNvPr>
          <p:cNvSpPr txBox="1"/>
          <p:nvPr/>
        </p:nvSpPr>
        <p:spPr>
          <a:xfrm>
            <a:off x="6025147" y="2017752"/>
            <a:ext cx="183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Dingbats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C0973-9C90-7244-876C-3C09B3A1C8C2}"/>
              </a:ext>
            </a:extLst>
          </p:cNvPr>
          <p:cNvSpPr txBox="1"/>
          <p:nvPr/>
        </p:nvSpPr>
        <p:spPr>
          <a:xfrm>
            <a:off x="4876293" y="2992725"/>
            <a:ext cx="7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9C6C6-84B0-3F4E-9C2A-2A24830DBADC}"/>
              </a:ext>
            </a:extLst>
          </p:cNvPr>
          <p:cNvSpPr txBox="1"/>
          <p:nvPr/>
        </p:nvSpPr>
        <p:spPr>
          <a:xfrm>
            <a:off x="5427908" y="958764"/>
            <a:ext cx="952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ym typeface="Wingdings" pitchFamily="2" charset="2"/>
              </a:rPr>
              <a:t>;-)</a:t>
            </a: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33691F-B678-1E48-9A9A-556FDBDAF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52" y="2541268"/>
            <a:ext cx="2382172" cy="367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0B9BDB-455E-654F-B9CA-3E506EC75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37" y="4234393"/>
            <a:ext cx="1856731" cy="4278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D9683A-4B6C-4A4C-B1CD-533992B43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53" y="276041"/>
            <a:ext cx="1025899" cy="916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FB4754C-FC47-FA49-A194-0A835DDA3913}"/>
              </a:ext>
            </a:extLst>
          </p:cNvPr>
          <p:cNvSpPr txBox="1"/>
          <p:nvPr/>
        </p:nvSpPr>
        <p:spPr>
          <a:xfrm>
            <a:off x="4950484" y="673447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Emoticons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8AA6A7-F213-784B-9E56-860915F880C6}"/>
              </a:ext>
            </a:extLst>
          </p:cNvPr>
          <p:cNvSpPr txBox="1"/>
          <p:nvPr/>
        </p:nvSpPr>
        <p:spPr>
          <a:xfrm>
            <a:off x="4685256" y="3576002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glyphs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7D216F-11BB-3049-9E32-611559F621C3}"/>
              </a:ext>
            </a:extLst>
          </p:cNvPr>
          <p:cNvSpPr/>
          <p:nvPr/>
        </p:nvSpPr>
        <p:spPr>
          <a:xfrm rot="20609574">
            <a:off x="603359" y="1965251"/>
            <a:ext cx="2465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solidFill>
                  <a:schemeClr val="tx1"/>
                </a:solidFill>
              </a:rPr>
              <a:t>¯\_(</a:t>
            </a:r>
            <a:r>
              <a:rPr lang="ja-JP" altLang="en-US" sz="4000" b="1">
                <a:solidFill>
                  <a:schemeClr val="tx1"/>
                </a:solidFill>
              </a:rPr>
              <a:t>ツ</a:t>
            </a:r>
            <a:r>
              <a:rPr lang="en-US" altLang="ja-JP" sz="4000" b="1" dirty="0">
                <a:solidFill>
                  <a:schemeClr val="tx1"/>
                </a:solidFill>
              </a:rPr>
              <a:t>)_/¯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069822-FA0F-C741-B648-CB05FFE5820A}"/>
              </a:ext>
            </a:extLst>
          </p:cNvPr>
          <p:cNvSpPr txBox="1"/>
          <p:nvPr/>
        </p:nvSpPr>
        <p:spPr>
          <a:xfrm rot="20392472">
            <a:off x="1178908" y="2493671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Kaomoji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5241D5-238A-6D4B-A40A-10EE781E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23" y="3266731"/>
            <a:ext cx="2146040" cy="12449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4B691F-B342-D04A-9BC7-46BD64C1F0B7}"/>
              </a:ext>
            </a:extLst>
          </p:cNvPr>
          <p:cNvSpPr txBox="1"/>
          <p:nvPr/>
        </p:nvSpPr>
        <p:spPr>
          <a:xfrm>
            <a:off x="2505695" y="4379338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stickers</a:t>
            </a:r>
          </a:p>
        </p:txBody>
      </p:sp>
    </p:spTree>
    <p:extLst>
      <p:ext uri="{BB962C8B-B14F-4D97-AF65-F5344CB8AC3E}">
        <p14:creationId xmlns:p14="http://schemas.microsoft.com/office/powerpoint/2010/main" val="1047741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4101125" y="1659550"/>
            <a:ext cx="3767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4.</a:t>
            </a:r>
            <a:endParaRPr sz="7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Emoji Processing</a:t>
            </a:r>
            <a:endParaRPr dirty="0"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4101125" y="2687651"/>
            <a:ext cx="3767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 using </a:t>
            </a:r>
            <a:r>
              <a:rPr lang="en" dirty="0" err="1"/>
              <a:t>msemoji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5907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57675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Assign a value            (e.g. sentiment)</a:t>
            </a:r>
            <a:endParaRPr sz="24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27196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57675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Assign a value            (e.g. sentiment)</a:t>
            </a:r>
            <a:endParaRPr sz="24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8F03-461F-7D46-8F42-6EA17711192B}"/>
              </a:ext>
            </a:extLst>
          </p:cNvPr>
          <p:cNvSpPr txBox="1"/>
          <p:nvPr/>
        </p:nvSpPr>
        <p:spPr>
          <a:xfrm>
            <a:off x="5595870" y="488713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57675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b="1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Assign a value            (e.g. sentiment)</a:t>
            </a:r>
            <a:endParaRPr sz="24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8F03-461F-7D46-8F42-6EA17711192B}"/>
              </a:ext>
            </a:extLst>
          </p:cNvPr>
          <p:cNvSpPr txBox="1"/>
          <p:nvPr/>
        </p:nvSpPr>
        <p:spPr>
          <a:xfrm>
            <a:off x="5595870" y="488713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983A59-E028-9547-90F1-DB942253687E}"/>
              </a:ext>
            </a:extLst>
          </p:cNvPr>
          <p:cNvSpPr txBox="1"/>
          <p:nvPr/>
        </p:nvSpPr>
        <p:spPr>
          <a:xfrm>
            <a:off x="5595870" y="1470518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  YOU</a:t>
            </a:r>
          </a:p>
        </p:txBody>
      </p:sp>
    </p:spTree>
    <p:extLst>
      <p:ext uri="{BB962C8B-B14F-4D97-AF65-F5344CB8AC3E}">
        <p14:creationId xmlns:p14="http://schemas.microsoft.com/office/powerpoint/2010/main" val="3671965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57675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b="1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Assign a value            (e.g. sentiment)</a:t>
            </a:r>
            <a:endParaRPr sz="24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8F03-461F-7D46-8F42-6EA17711192B}"/>
              </a:ext>
            </a:extLst>
          </p:cNvPr>
          <p:cNvSpPr txBox="1"/>
          <p:nvPr/>
        </p:nvSpPr>
        <p:spPr>
          <a:xfrm>
            <a:off x="5595870" y="488713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B69F1A-3DE0-5E44-9ACB-49AC08EA8019}"/>
              </a:ext>
            </a:extLst>
          </p:cNvPr>
          <p:cNvSpPr txBox="1"/>
          <p:nvPr/>
        </p:nvSpPr>
        <p:spPr>
          <a:xfrm>
            <a:off x="5595870" y="1602254"/>
            <a:ext cx="296091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 </a:t>
            </a:r>
            <a:r>
              <a:rPr lang="en-US" sz="2000" dirty="0"/>
              <a:t>[</a:t>
            </a:r>
            <a:r>
              <a:rPr lang="en-US" sz="2000" i="1" dirty="0"/>
              <a:t>Heavy Black Heart]</a:t>
            </a:r>
            <a:r>
              <a:rPr lang="en-US" sz="4000" dirty="0"/>
              <a:t> YOU</a:t>
            </a:r>
          </a:p>
        </p:txBody>
      </p:sp>
    </p:spTree>
    <p:extLst>
      <p:ext uri="{BB962C8B-B14F-4D97-AF65-F5344CB8AC3E}">
        <p14:creationId xmlns:p14="http://schemas.microsoft.com/office/powerpoint/2010/main" val="3187847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69867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b="1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Assign a value  (sentiment)</a:t>
            </a:r>
            <a:endParaRPr sz="2400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8F03-461F-7D46-8F42-6EA17711192B}"/>
              </a:ext>
            </a:extLst>
          </p:cNvPr>
          <p:cNvSpPr txBox="1"/>
          <p:nvPr/>
        </p:nvSpPr>
        <p:spPr>
          <a:xfrm>
            <a:off x="5595870" y="488713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B785E-07C7-F240-A978-DD0EFCAB4099}"/>
              </a:ext>
            </a:extLst>
          </p:cNvPr>
          <p:cNvSpPr txBox="1"/>
          <p:nvPr/>
        </p:nvSpPr>
        <p:spPr>
          <a:xfrm>
            <a:off x="5521847" y="2635870"/>
            <a:ext cx="296091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  <a:p>
            <a:pPr algn="ctr"/>
            <a:r>
              <a:rPr lang="en-US" sz="4000" dirty="0"/>
              <a:t> ❤️</a:t>
            </a:r>
          </a:p>
        </p:txBody>
      </p:sp>
    </p:spTree>
    <p:extLst>
      <p:ext uri="{BB962C8B-B14F-4D97-AF65-F5344CB8AC3E}">
        <p14:creationId xmlns:p14="http://schemas.microsoft.com/office/powerpoint/2010/main" val="40525475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965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 rot="161729">
            <a:off x="952224" y="918745"/>
            <a:ext cx="3253796" cy="7601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Common ways to deal with emojis</a:t>
            </a:r>
            <a:endParaRPr dirty="0"/>
          </a:p>
        </p:txBody>
      </p:sp>
      <p:sp>
        <p:nvSpPr>
          <p:cNvPr id="133" name="Google Shape;133;p18"/>
          <p:cNvSpPr txBox="1">
            <a:spLocks noGrp="1"/>
          </p:cNvSpPr>
          <p:nvPr>
            <p:ph type="body" idx="1"/>
          </p:nvPr>
        </p:nvSpPr>
        <p:spPr>
          <a:xfrm>
            <a:off x="873328" y="1634744"/>
            <a:ext cx="3698672" cy="26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Ignore them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Change them into the word name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dirty="0"/>
              <a:t>Process them separately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sz="2400" b="1" dirty="0"/>
              <a:t>Assign a value (sentiment)</a:t>
            </a:r>
            <a:endParaRPr sz="2400" b="1" dirty="0"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A78F03-461F-7D46-8F42-6EA17711192B}"/>
              </a:ext>
            </a:extLst>
          </p:cNvPr>
          <p:cNvSpPr txBox="1"/>
          <p:nvPr/>
        </p:nvSpPr>
        <p:spPr>
          <a:xfrm>
            <a:off x="5595870" y="488713"/>
            <a:ext cx="2960914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B785E-07C7-F240-A978-DD0EFCAB4099}"/>
              </a:ext>
            </a:extLst>
          </p:cNvPr>
          <p:cNvSpPr txBox="1"/>
          <p:nvPr/>
        </p:nvSpPr>
        <p:spPr>
          <a:xfrm>
            <a:off x="5521847" y="2635870"/>
            <a:ext cx="296091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I ❤️ YOU</a:t>
            </a:r>
          </a:p>
          <a:p>
            <a:pPr algn="ctr"/>
            <a:r>
              <a:rPr lang="en-US" sz="4000" dirty="0"/>
              <a:t>(positive)</a:t>
            </a:r>
          </a:p>
        </p:txBody>
      </p:sp>
    </p:spTree>
    <p:extLst>
      <p:ext uri="{BB962C8B-B14F-4D97-AF65-F5344CB8AC3E}">
        <p14:creationId xmlns:p14="http://schemas.microsoft.com/office/powerpoint/2010/main" val="25828067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2DC4-B635-B54D-BBD9-E1D757BFF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processing to extract emojis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9BC44-29B9-FC41-AD31-0E5E3A7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9CF1B4-08A4-A347-B74B-0EAD8D8A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61" y="1678204"/>
            <a:ext cx="6871063" cy="275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447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2DC4-B635-B54D-BBD9-E1D757BFF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1729">
            <a:off x="924010" y="737569"/>
            <a:ext cx="7029878" cy="760139"/>
          </a:xfrm>
        </p:spPr>
        <p:txBody>
          <a:bodyPr/>
          <a:lstStyle/>
          <a:p>
            <a:r>
              <a:rPr lang="en-US" dirty="0"/>
              <a:t>Text processing to extract emojis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9BC44-29B9-FC41-AD31-0E5E3A79CC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E66812-C071-3E48-B382-0920C5473FFC}"/>
              </a:ext>
            </a:extLst>
          </p:cNvPr>
          <p:cNvSpPr/>
          <p:nvPr/>
        </p:nvSpPr>
        <p:spPr>
          <a:xfrm>
            <a:off x="1780744" y="4152284"/>
            <a:ext cx="55825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github.com</a:t>
            </a:r>
            <a:r>
              <a:rPr lang="en-US" sz="1000" dirty="0"/>
              <a:t>/</a:t>
            </a:r>
            <a:r>
              <a:rPr lang="en-US" sz="1000" dirty="0" err="1"/>
              <a:t>msemoji</a:t>
            </a:r>
            <a:r>
              <a:rPr lang="en-US" sz="1000" dirty="0"/>
              <a:t>/</a:t>
            </a:r>
            <a:r>
              <a:rPr lang="en-US" sz="1000" dirty="0" err="1"/>
              <a:t>emoji_extract</a:t>
            </a:r>
            <a:r>
              <a:rPr lang="en-US" sz="1000" dirty="0"/>
              <a:t>/blob/master/</a:t>
            </a:r>
            <a:r>
              <a:rPr lang="en-US" sz="1000" dirty="0" err="1"/>
              <a:t>Demo_Extract_Emojis_from_Text.ipynb</a:t>
            </a:r>
            <a:endParaRPr lang="en-US" sz="1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F14A2-ADBC-A243-B6B4-54BEF0AACA26}"/>
              </a:ext>
            </a:extLst>
          </p:cNvPr>
          <p:cNvSpPr/>
          <p:nvPr/>
        </p:nvSpPr>
        <p:spPr>
          <a:xfrm>
            <a:off x="3042083" y="3844507"/>
            <a:ext cx="236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msemoji</a:t>
            </a:r>
            <a:r>
              <a:rPr lang="en-US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AB3F8-34B0-2547-8579-B186DE70B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246" y="1468909"/>
            <a:ext cx="5627726" cy="237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62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50;p20">
            <a:extLst>
              <a:ext uri="{FF2B5EF4-FFF2-40B4-BE49-F238E27FC236}">
                <a16:creationId xmlns:a16="http://schemas.microsoft.com/office/drawing/2014/main" id="{B17550D2-7E81-EB47-9364-FC3EFB5D48CF}"/>
              </a:ext>
            </a:extLst>
          </p:cNvPr>
          <p:cNvSpPr txBox="1">
            <a:spLocks/>
          </p:cNvSpPr>
          <p:nvPr/>
        </p:nvSpPr>
        <p:spPr>
          <a:xfrm rot="161682">
            <a:off x="3524665" y="976793"/>
            <a:ext cx="4938961" cy="76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Bangers"/>
              <a:buNone/>
              <a:defRPr sz="6400" b="0" i="0" u="none" strike="noStrike" cap="none">
                <a:solidFill>
                  <a:schemeClr val="dk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r>
              <a:rPr lang="en-US" sz="6600" dirty="0"/>
              <a:t>Emojis: More than just a cute face!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385F6DD-ABC9-BE43-B162-57427A841EA1}"/>
              </a:ext>
            </a:extLst>
          </p:cNvPr>
          <p:cNvSpPr/>
          <p:nvPr/>
        </p:nvSpPr>
        <p:spPr>
          <a:xfrm>
            <a:off x="246942" y="2289319"/>
            <a:ext cx="2623930" cy="25762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51;p20">
            <a:extLst>
              <a:ext uri="{FF2B5EF4-FFF2-40B4-BE49-F238E27FC236}">
                <a16:creationId xmlns:a16="http://schemas.microsoft.com/office/drawing/2014/main" id="{BC1D3EE7-5BEC-7543-846B-B2C8F677FE79}"/>
              </a:ext>
            </a:extLst>
          </p:cNvPr>
          <p:cNvSpPr txBox="1">
            <a:spLocks/>
          </p:cNvSpPr>
          <p:nvPr/>
        </p:nvSpPr>
        <p:spPr>
          <a:xfrm>
            <a:off x="332501" y="2289319"/>
            <a:ext cx="2452811" cy="2319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600"/>
              </a:spcBef>
            </a:pPr>
            <a:r>
              <a:rPr lang="en-US" sz="2400" dirty="0"/>
              <a:t>Processing and analysis of emojis as natural language in digital content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6D81EC1-3B58-924D-87F6-382EEA871D7F}"/>
              </a:ext>
            </a:extLst>
          </p:cNvPr>
          <p:cNvSpPr/>
          <p:nvPr/>
        </p:nvSpPr>
        <p:spPr>
          <a:xfrm>
            <a:off x="826935" y="389613"/>
            <a:ext cx="1195696" cy="1186505"/>
          </a:xfrm>
          <a:prstGeom prst="ellipse">
            <a:avLst/>
          </a:prstGeom>
          <a:solidFill>
            <a:srgbClr val="001936">
              <a:alpha val="21920"/>
            </a:srgb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F4D8A-9108-0E4D-ACFF-4751B814403F}"/>
              </a:ext>
            </a:extLst>
          </p:cNvPr>
          <p:cNvSpPr txBox="1"/>
          <p:nvPr/>
        </p:nvSpPr>
        <p:spPr>
          <a:xfrm>
            <a:off x="689286" y="285909"/>
            <a:ext cx="153460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🤣</a:t>
            </a:r>
          </a:p>
        </p:txBody>
      </p:sp>
    </p:spTree>
    <p:extLst>
      <p:ext uri="{BB962C8B-B14F-4D97-AF65-F5344CB8AC3E}">
        <p14:creationId xmlns:p14="http://schemas.microsoft.com/office/powerpoint/2010/main" val="102031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F6A7A-8B03-E24E-B652-2CFADF3262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61FA95-78BD-D044-8F64-6539A37F1A56}"/>
              </a:ext>
            </a:extLst>
          </p:cNvPr>
          <p:cNvSpPr/>
          <p:nvPr/>
        </p:nvSpPr>
        <p:spPr>
          <a:xfrm rot="20609574">
            <a:off x="603359" y="1965251"/>
            <a:ext cx="24657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4000" b="1" dirty="0">
                <a:solidFill>
                  <a:schemeClr val="tx1"/>
                </a:solidFill>
              </a:rPr>
              <a:t>¯\_(</a:t>
            </a:r>
            <a:r>
              <a:rPr lang="ja-JP" altLang="en-US" sz="4000" b="1">
                <a:solidFill>
                  <a:schemeClr val="tx1"/>
                </a:solidFill>
              </a:rPr>
              <a:t>ツ</a:t>
            </a:r>
            <a:r>
              <a:rPr lang="en-US" altLang="ja-JP" sz="4000" b="1" dirty="0">
                <a:solidFill>
                  <a:schemeClr val="tx1"/>
                </a:solidFill>
              </a:rPr>
              <a:t>)_/¯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A8F73-BB31-624C-8104-77E92CB82C94}"/>
              </a:ext>
            </a:extLst>
          </p:cNvPr>
          <p:cNvSpPr txBox="1"/>
          <p:nvPr/>
        </p:nvSpPr>
        <p:spPr>
          <a:xfrm>
            <a:off x="2602676" y="1083722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Wingdings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68D09-006B-BE42-8976-D5ACA7C48AEE}"/>
              </a:ext>
            </a:extLst>
          </p:cNvPr>
          <p:cNvSpPr txBox="1"/>
          <p:nvPr/>
        </p:nvSpPr>
        <p:spPr>
          <a:xfrm>
            <a:off x="6150652" y="3680395"/>
            <a:ext cx="19985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Webdings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DFFFD0-A762-B145-9BFE-A608B7C5C4F0}"/>
              </a:ext>
            </a:extLst>
          </p:cNvPr>
          <p:cNvSpPr txBox="1"/>
          <p:nvPr/>
        </p:nvSpPr>
        <p:spPr>
          <a:xfrm>
            <a:off x="6025147" y="2017752"/>
            <a:ext cx="1839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Dingbats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AC0973-9C90-7244-876C-3C09B3A1C8C2}"/>
              </a:ext>
            </a:extLst>
          </p:cNvPr>
          <p:cNvSpPr txBox="1"/>
          <p:nvPr/>
        </p:nvSpPr>
        <p:spPr>
          <a:xfrm>
            <a:off x="4876293" y="2992725"/>
            <a:ext cx="710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ym typeface="Wingdings" pitchFamily="2" charset="2"/>
              </a:rPr>
              <a:t></a:t>
            </a:r>
            <a:endParaRPr lang="en-US" sz="5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19C6C6-84B0-3F4E-9C2A-2A24830DBADC}"/>
              </a:ext>
            </a:extLst>
          </p:cNvPr>
          <p:cNvSpPr txBox="1"/>
          <p:nvPr/>
        </p:nvSpPr>
        <p:spPr>
          <a:xfrm>
            <a:off x="5427908" y="958764"/>
            <a:ext cx="952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ym typeface="Wingdings" pitchFamily="2" charset="2"/>
              </a:rPr>
              <a:t>;-)</a:t>
            </a:r>
            <a:endParaRPr lang="en-US" sz="5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7A5923-C752-F649-94DC-7F711CF2CC93}"/>
              </a:ext>
            </a:extLst>
          </p:cNvPr>
          <p:cNvSpPr txBox="1"/>
          <p:nvPr/>
        </p:nvSpPr>
        <p:spPr>
          <a:xfrm>
            <a:off x="3956552" y="2031833"/>
            <a:ext cx="849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55A2C-6C70-1E43-BBA8-22D2125DE510}"/>
              </a:ext>
            </a:extLst>
          </p:cNvPr>
          <p:cNvSpPr txBox="1"/>
          <p:nvPr/>
        </p:nvSpPr>
        <p:spPr>
          <a:xfrm>
            <a:off x="732706" y="734332"/>
            <a:ext cx="849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5178E1-5E5F-4C40-A8DF-9E4A605E4C5C}"/>
              </a:ext>
            </a:extLst>
          </p:cNvPr>
          <p:cNvSpPr txBox="1"/>
          <p:nvPr/>
        </p:nvSpPr>
        <p:spPr>
          <a:xfrm>
            <a:off x="7300111" y="404766"/>
            <a:ext cx="8490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😊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716696-508B-DF45-B51B-B35CD781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652" y="2541268"/>
            <a:ext cx="2382172" cy="3671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0619CC-5D6A-9B46-B11B-DE0BED9B2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437" y="4234393"/>
            <a:ext cx="1856731" cy="4278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704EDF-8400-F240-B787-780995EDB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853" y="276041"/>
            <a:ext cx="1025899" cy="9165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B9AF0C-17E2-1A43-95CA-E8607DDD56AD}"/>
              </a:ext>
            </a:extLst>
          </p:cNvPr>
          <p:cNvSpPr txBox="1"/>
          <p:nvPr/>
        </p:nvSpPr>
        <p:spPr>
          <a:xfrm>
            <a:off x="4950484" y="673447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Emoticons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91D6FC-2B1D-914D-9113-AF40A40E1177}"/>
              </a:ext>
            </a:extLst>
          </p:cNvPr>
          <p:cNvSpPr txBox="1"/>
          <p:nvPr/>
        </p:nvSpPr>
        <p:spPr>
          <a:xfrm rot="20392472">
            <a:off x="1178908" y="2493671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Kaomoji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2B62BF-6478-7441-A3E7-9749DB24AB3D}"/>
              </a:ext>
            </a:extLst>
          </p:cNvPr>
          <p:cNvSpPr txBox="1"/>
          <p:nvPr/>
        </p:nvSpPr>
        <p:spPr>
          <a:xfrm>
            <a:off x="4685256" y="3576002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glyphs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E9507C-6F34-174D-A6FD-03BCDB6A1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8123" y="3266731"/>
            <a:ext cx="2146040" cy="1244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2B995E9-948A-FE48-A794-B03FB74DD7CA}"/>
              </a:ext>
            </a:extLst>
          </p:cNvPr>
          <p:cNvSpPr txBox="1"/>
          <p:nvPr/>
        </p:nvSpPr>
        <p:spPr>
          <a:xfrm>
            <a:off x="2505695" y="4379338"/>
            <a:ext cx="20825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stickers</a:t>
            </a:r>
          </a:p>
        </p:txBody>
      </p:sp>
    </p:spTree>
    <p:extLst>
      <p:ext uri="{BB962C8B-B14F-4D97-AF65-F5344CB8AC3E}">
        <p14:creationId xmlns:p14="http://schemas.microsoft.com/office/powerpoint/2010/main" val="17414751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C4CA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  <p:pic>
        <p:nvPicPr>
          <p:cNvPr id="287" name="Picture 286">
            <a:extLst>
              <a:ext uri="{FF2B5EF4-FFF2-40B4-BE49-F238E27FC236}">
                <a16:creationId xmlns:a16="http://schemas.microsoft.com/office/drawing/2014/main" id="{2B31D75A-8D53-8540-B317-5AC7D831F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375" y="650599"/>
            <a:ext cx="7325249" cy="4038786"/>
          </a:xfrm>
          <a:prstGeom prst="rect">
            <a:avLst/>
          </a:prstGeom>
        </p:spPr>
      </p:pic>
      <p:sp>
        <p:nvSpPr>
          <p:cNvPr id="288" name="TextBox 287">
            <a:extLst>
              <a:ext uri="{FF2B5EF4-FFF2-40B4-BE49-F238E27FC236}">
                <a16:creationId xmlns:a16="http://schemas.microsoft.com/office/drawing/2014/main" id="{F8292738-46AB-D04E-BD3E-3574CA833F6C}"/>
              </a:ext>
            </a:extLst>
          </p:cNvPr>
          <p:cNvSpPr txBox="1"/>
          <p:nvPr/>
        </p:nvSpPr>
        <p:spPr>
          <a:xfrm>
            <a:off x="5134708" y="4702295"/>
            <a:ext cx="31982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</a:rPr>
              <a:t>Source: Clip from South Park episode S20e06, Comedy Central. </a:t>
            </a:r>
          </a:p>
        </p:txBody>
      </p:sp>
    </p:spTree>
    <p:extLst>
      <p:ext uri="{BB962C8B-B14F-4D97-AF65-F5344CB8AC3E}">
        <p14:creationId xmlns:p14="http://schemas.microsoft.com/office/powerpoint/2010/main" val="2726879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>
            <a:spLocks noGrp="1"/>
          </p:cNvSpPr>
          <p:nvPr>
            <p:ph type="ctrTitle" idx="4294967295"/>
          </p:nvPr>
        </p:nvSpPr>
        <p:spPr>
          <a:xfrm>
            <a:off x="350018" y="959100"/>
            <a:ext cx="587996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>
                <a:solidFill>
                  <a:srgbClr val="FFFFFF"/>
                </a:solidFill>
              </a:rPr>
              <a:t>THANKS!</a:t>
            </a:r>
            <a:endParaRPr sz="12000" dirty="0">
              <a:solidFill>
                <a:srgbClr val="FFFFFF"/>
              </a:solidFill>
            </a:endParaRPr>
          </a:p>
        </p:txBody>
      </p:sp>
      <p:sp>
        <p:nvSpPr>
          <p:cNvPr id="277" name="Google Shape;277;p34"/>
          <p:cNvSpPr txBox="1">
            <a:spLocks noGrp="1"/>
          </p:cNvSpPr>
          <p:nvPr>
            <p:ph type="subTitle" idx="4294967295"/>
          </p:nvPr>
        </p:nvSpPr>
        <p:spPr>
          <a:xfrm>
            <a:off x="671565" y="1906529"/>
            <a:ext cx="2252505" cy="14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</a:rPr>
              <a:t>Any questions?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6129497" y="1087461"/>
            <a:ext cx="2818200" cy="2653800"/>
          </a:xfrm>
          <a:prstGeom prst="wedgeEllipseCallout">
            <a:avLst>
              <a:gd name="adj1" fmla="val -57425"/>
              <a:gd name="adj2" fmla="val 37651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B176A-84F4-D747-BE25-A6078C27585B}"/>
              </a:ext>
            </a:extLst>
          </p:cNvPr>
          <p:cNvSpPr txBox="1"/>
          <p:nvPr/>
        </p:nvSpPr>
        <p:spPr>
          <a:xfrm>
            <a:off x="7106519" y="1906529"/>
            <a:ext cx="7837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❓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C84B5-01BD-334C-B65E-F8E13D506750}"/>
              </a:ext>
            </a:extLst>
          </p:cNvPr>
          <p:cNvSpPr txBox="1"/>
          <p:nvPr/>
        </p:nvSpPr>
        <p:spPr>
          <a:xfrm>
            <a:off x="4937750" y="3447974"/>
            <a:ext cx="7837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/>
              <a:t>😺</a:t>
            </a:r>
          </a:p>
        </p:txBody>
      </p:sp>
    </p:spTree>
    <p:extLst>
      <p:ext uri="{BB962C8B-B14F-4D97-AF65-F5344CB8AC3E}">
        <p14:creationId xmlns:p14="http://schemas.microsoft.com/office/powerpoint/2010/main" val="123871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24BB0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9" name="Picture 7" descr="The Original NTT DOCOMO Emoji Set Has Been Added to The Museum of ...">
            <a:extLst>
              <a:ext uri="{FF2B5EF4-FFF2-40B4-BE49-F238E27FC236}">
                <a16:creationId xmlns:a16="http://schemas.microsoft.com/office/drawing/2014/main" id="{B97202E8-2C26-D840-8A27-7D83C9D50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75" y="944196"/>
            <a:ext cx="7710049" cy="314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65AC41C-45BB-1B46-B5B7-F2DBE9A68A3F}"/>
              </a:ext>
            </a:extLst>
          </p:cNvPr>
          <p:cNvSpPr txBox="1"/>
          <p:nvPr/>
        </p:nvSpPr>
        <p:spPr>
          <a:xfrm>
            <a:off x="5082524" y="4085327"/>
            <a:ext cx="3474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Original emoji from 1999, MOMA.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chimo template">
  <a:themeElements>
    <a:clrScheme name="Custom 347">
      <a:dk1>
        <a:srgbClr val="000000"/>
      </a:dk1>
      <a:lt1>
        <a:srgbClr val="FFFFFF"/>
      </a:lt1>
      <a:dk2>
        <a:srgbClr val="7A868B"/>
      </a:dk2>
      <a:lt2>
        <a:srgbClr val="D5DEE2"/>
      </a:lt2>
      <a:accent1>
        <a:srgbClr val="FF4026"/>
      </a:accent1>
      <a:accent2>
        <a:srgbClr val="FFA300"/>
      </a:accent2>
      <a:accent3>
        <a:srgbClr val="FAD900"/>
      </a:accent3>
      <a:accent4>
        <a:srgbClr val="A6CD02"/>
      </a:accent4>
      <a:accent5>
        <a:srgbClr val="35C4CA"/>
      </a:accent5>
      <a:accent6>
        <a:srgbClr val="00A7E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1574</TotalTime>
  <Words>2172</Words>
  <Application>Microsoft Macintosh PowerPoint</Application>
  <PresentationFormat>On-screen Show (16:9)</PresentationFormat>
  <Paragraphs>521</Paragraphs>
  <Slides>81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Bangers</vt:lpstr>
      <vt:lpstr>Bradley Hand</vt:lpstr>
      <vt:lpstr>Sniglet</vt:lpstr>
      <vt:lpstr>Wingdings</vt:lpstr>
      <vt:lpstr>Jachimo template</vt:lpstr>
      <vt:lpstr>PowerPoint Presentation</vt:lpstr>
      <vt:lpstr>Hello!</vt:lpstr>
      <vt:lpstr>Today’s lecture</vt:lpstr>
      <vt:lpstr>1. Background</vt:lpstr>
      <vt:lpstr>What is an emoji?</vt:lpstr>
      <vt:lpstr>What is an emoji?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Unicode</vt:lpstr>
      <vt:lpstr>Unicode</vt:lpstr>
      <vt:lpstr>Unicode</vt:lpstr>
      <vt:lpstr>PowerPoint Presentation</vt:lpstr>
      <vt:lpstr>PowerPoint Presentation</vt:lpstr>
      <vt:lpstr>Emoji Categories</vt:lpstr>
      <vt:lpstr>PowerPoint Presentation</vt:lpstr>
      <vt:lpstr>Emoji Categories</vt:lpstr>
      <vt:lpstr>Emoji Categories</vt:lpstr>
      <vt:lpstr>Emoji-libs</vt:lpstr>
      <vt:lpstr>Emoji-libs</vt:lpstr>
      <vt:lpstr>Emoji-libs</vt:lpstr>
      <vt:lpstr>PowerPoint Presentation</vt:lpstr>
      <vt:lpstr>Emoji use prevalent on mobile devices and used in text messaging and social media.   Emojis are sometimes also used in surveys and other media.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Current state of emoji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Disambiguation</vt:lpstr>
      <vt:lpstr>Disambiguation</vt:lpstr>
      <vt:lpstr>Differences in interpretation</vt:lpstr>
      <vt:lpstr>Differences in interpretation</vt:lpstr>
      <vt:lpstr>Differences in use</vt:lpstr>
      <vt:lpstr>Differences in use</vt:lpstr>
      <vt:lpstr>PowerPoint Presentation</vt:lpstr>
      <vt:lpstr>PowerPoint Presentation</vt:lpstr>
      <vt:lpstr>PowerPoint Presentation</vt:lpstr>
      <vt:lpstr>Emotion and Tone</vt:lpstr>
      <vt:lpstr>3. Resources for Processing Emoji in Text</vt:lpstr>
      <vt:lpstr>Resources</vt:lpstr>
      <vt:lpstr>Resources</vt:lpstr>
      <vt:lpstr>Resources</vt:lpstr>
      <vt:lpstr>PowerPoint Presentation</vt:lpstr>
      <vt:lpstr>PowerPoint Presentation</vt:lpstr>
      <vt:lpstr>PowerPoint Presentation</vt:lpstr>
      <vt:lpstr>PowerPoint Presentation</vt:lpstr>
      <vt:lpstr>4. Emoji Processing</vt:lpstr>
      <vt:lpstr>Common ways to deal with emojis</vt:lpstr>
      <vt:lpstr>Common ways to deal with emojis</vt:lpstr>
      <vt:lpstr>Common ways to deal with emojis</vt:lpstr>
      <vt:lpstr>Common ways to deal with emojis</vt:lpstr>
      <vt:lpstr>Common ways to deal with emojis</vt:lpstr>
      <vt:lpstr>Common ways to deal with emojis</vt:lpstr>
      <vt:lpstr>Text processing to extract emojis</vt:lpstr>
      <vt:lpstr>Text processing to extract emojis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Microsoft Office User</cp:lastModifiedBy>
  <cp:revision>280</cp:revision>
  <dcterms:modified xsi:type="dcterms:W3CDTF">2020-09-25T23:59:32Z</dcterms:modified>
</cp:coreProperties>
</file>